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257" r:id="rId3"/>
    <p:sldId id="258" r:id="rId4"/>
    <p:sldId id="362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363" r:id="rId13"/>
    <p:sldId id="339" r:id="rId14"/>
    <p:sldId id="340" r:id="rId15"/>
    <p:sldId id="268" r:id="rId16"/>
    <p:sldId id="269" r:id="rId17"/>
    <p:sldId id="270" r:id="rId18"/>
    <p:sldId id="336" r:id="rId19"/>
    <p:sldId id="337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41" r:id="rId36"/>
    <p:sldId id="342" r:id="rId37"/>
    <p:sldId id="343" r:id="rId38"/>
    <p:sldId id="344" r:id="rId39"/>
    <p:sldId id="356" r:id="rId40"/>
    <p:sldId id="302" r:id="rId41"/>
    <p:sldId id="345" r:id="rId42"/>
    <p:sldId id="289" r:id="rId43"/>
    <p:sldId id="299" r:id="rId44"/>
    <p:sldId id="346" r:id="rId45"/>
    <p:sldId id="347" r:id="rId46"/>
    <p:sldId id="348" r:id="rId47"/>
    <p:sldId id="352" r:id="rId48"/>
    <p:sldId id="350" r:id="rId49"/>
    <p:sldId id="351" r:id="rId50"/>
    <p:sldId id="349" r:id="rId51"/>
    <p:sldId id="353" r:id="rId52"/>
    <p:sldId id="354" r:id="rId53"/>
    <p:sldId id="355" r:id="rId54"/>
    <p:sldId id="357" r:id="rId55"/>
    <p:sldId id="358" r:id="rId56"/>
    <p:sldId id="359" r:id="rId57"/>
    <p:sldId id="338" r:id="rId58"/>
    <p:sldId id="360" r:id="rId59"/>
    <p:sldId id="361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5" r:id="rId69"/>
  </p:sldIdLst>
  <p:sldSz cx="9906000" cy="6858000" type="A4"/>
  <p:notesSz cx="6797675" cy="9926638"/>
  <p:custDataLst>
    <p:tags r:id="rId7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02" autoAdjust="0"/>
  </p:normalViewPr>
  <p:slideViewPr>
    <p:cSldViewPr showGuides="1">
      <p:cViewPr>
        <p:scale>
          <a:sx n="90" d="100"/>
          <a:sy n="90" d="100"/>
        </p:scale>
        <p:origin x="-72" y="-492"/>
      </p:cViewPr>
      <p:guideLst>
        <p:guide orient="horz" pos="2160"/>
        <p:guide orient="horz" pos="799"/>
        <p:guide orient="horz" pos="3657"/>
        <p:guide orient="horz" pos="958"/>
        <p:guide pos="330"/>
        <p:guide pos="5910"/>
        <p:guide pos="3188"/>
        <p:guide pos="30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416"/>
    </p:cViewPr>
  </p:sorterViewPr>
  <p:notesViewPr>
    <p:cSldViewPr showGuides="1">
      <p:cViewPr varScale="1">
        <p:scale>
          <a:sx n="98" d="100"/>
          <a:sy n="98" d="100"/>
        </p:scale>
        <p:origin x="-2964" y="-96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25B87-BE1E-4C20-B36A-1878FEEF73C4}" type="datetimeFigureOut">
              <a:rPr lang="de-DE" smtClean="0"/>
              <a:t>22.04.2016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1383C-4D7C-4661-B4D9-0ABF00F7F1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14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A3B37-1B28-4EB7-A331-F33C642B1C8E}" type="datetimeFigureOut">
              <a:rPr lang="de-DE" smtClean="0"/>
              <a:t>22.04.2016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65040" y="4715153"/>
            <a:ext cx="5067596" cy="46648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E0DAD-C99C-4E3B-8DA9-C3D35B3056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60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6213" indent="-176213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363" indent="-184150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7800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6213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4150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292B477-3A4D-465B-8BE2-6D2282217C9D}" type="slidenum">
              <a:rPr lang="de-DE" sz="1200" smtClean="0"/>
              <a:pPr/>
              <a:t>1</a:t>
            </a:fld>
            <a:endParaRPr lang="de-DE" sz="1200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</a:t>
            </a:r>
            <a:r>
              <a:rPr lang="en-US" baseline="0" dirty="0" smtClean="0"/>
              <a:t> number of categories can lead to misleading information about data 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E2FCB-225E-4050-A57F-9FE7DE934480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59245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38BF49E-8A0C-4FEE-973E-FC508BE8C48D}" type="slidenum">
              <a:rPr lang="de-DE" sz="1200" smtClean="0"/>
              <a:pPr/>
              <a:t>12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38BF49E-8A0C-4FEE-973E-FC508BE8C48D}" type="slidenum">
              <a:rPr lang="de-DE" sz="1200" smtClean="0"/>
              <a:pPr/>
              <a:t>13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38BF49E-8A0C-4FEE-973E-FC508BE8C48D}" type="slidenum">
              <a:rPr lang="de-DE" sz="1200" smtClean="0"/>
              <a:pPr/>
              <a:t>14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If a parameter is normal distributed</a:t>
            </a:r>
            <a:r>
              <a:rPr lang="en-US" baseline="0" dirty="0" smtClean="0"/>
              <a:t>, this interpretation is allowed.</a:t>
            </a:r>
            <a:endParaRPr lang="en-US" dirty="0" smtClean="0"/>
          </a:p>
          <a:p>
            <a:r>
              <a:rPr lang="en-US" dirty="0" smtClean="0"/>
              <a:t>Basis</a:t>
            </a:r>
            <a:r>
              <a:rPr lang="en-US" baseline="0" dirty="0" smtClean="0"/>
              <a:t> for statistical process control (+- 3 sigma)</a:t>
            </a:r>
          </a:p>
          <a:p>
            <a:r>
              <a:rPr lang="en-US" baseline="0" dirty="0" smtClean="0"/>
              <a:t>Each distribution is different (different mu, sigma), integration difficult. -&gt; standardize normal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E2FCB-225E-4050-A57F-9FE7DE934480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0949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Kurtosis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descriptor of the shape of a probability distribution. Ex: A distribution with kurtosis &lt; 3 means it produces less outliers than the normal distribution.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Skewness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measure of the asymmetry of the probability distribution of a variable around its mean. For a unimodal distribution it does not distinguish its shape (just indicate which side is longer or fatter than the other one). In multimodal distributions, skewness is also difficult to interpret.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E0DAD-C99C-4E3B-8DA9-C3D35B30562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5784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we have a paired or unpaired situation?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E2FCB-225E-4050-A57F-9FE7DE934480}" type="slidenum">
              <a:rPr lang="de-CH" smtClean="0"/>
              <a:pPr/>
              <a:t>31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66294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 bar is the mean (average)</a:t>
            </a:r>
            <a:r>
              <a:rPr lang="en-US" baseline="0" dirty="0" smtClean="0"/>
              <a:t> of the differences</a:t>
            </a:r>
          </a:p>
          <a:p>
            <a:r>
              <a:rPr lang="en-US" baseline="0" dirty="0" err="1" smtClean="0"/>
              <a:t>sD</a:t>
            </a:r>
            <a:r>
              <a:rPr lang="en-US" baseline="0" dirty="0" smtClean="0"/>
              <a:t> is the </a:t>
            </a:r>
            <a:r>
              <a:rPr lang="en-US" baseline="0" dirty="0" err="1" smtClean="0"/>
              <a:t>std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deviantion</a:t>
            </a:r>
            <a:r>
              <a:rPr lang="en-US" baseline="0" dirty="0" smtClean="0"/>
              <a:t> of the differences.</a:t>
            </a:r>
          </a:p>
          <a:p>
            <a:r>
              <a:rPr lang="en-US" baseline="0" dirty="0" smtClean="0"/>
              <a:t>n is the sample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E0DAD-C99C-4E3B-8DA9-C3D35B30562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8750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is the significance level: normally</a:t>
            </a:r>
            <a:r>
              <a:rPr lang="en-US" baseline="0" dirty="0" smtClean="0"/>
              <a:t> 0.05</a:t>
            </a:r>
          </a:p>
          <a:p>
            <a:r>
              <a:rPr lang="en-US" baseline="0" dirty="0" smtClean="0"/>
              <a:t>Note: the higher the number of sample n, the closer the t-distribution curves would get to the z-distribution curve (or normalized </a:t>
            </a:r>
            <a:r>
              <a:rPr lang="en-US" baseline="0" dirty="0" err="1" smtClean="0"/>
              <a:t>distrib</a:t>
            </a:r>
            <a:r>
              <a:rPr lang="en-US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E0DAD-C99C-4E3B-8DA9-C3D35B30562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2190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is the significance level: normally</a:t>
            </a:r>
            <a:r>
              <a:rPr lang="en-US" baseline="0" dirty="0" smtClean="0"/>
              <a:t> 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E0DAD-C99C-4E3B-8DA9-C3D35B30562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21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Random, arbitrary,</a:t>
            </a:r>
            <a:r>
              <a:rPr lang="en-US" baseline="0" dirty="0" smtClean="0"/>
              <a:t> subjective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E2FCB-225E-4050-A57F-9FE7DE934480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7084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1EA2098-4D56-4E23-8783-07D3369F113C}" type="slidenum">
              <a:rPr lang="de-DE" sz="1200" smtClean="0"/>
              <a:pPr/>
              <a:t>36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6213" marR="0" indent="-1762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Always plot x-y scatter diagram before assessing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xy</a:t>
            </a:r>
            <a:endParaRPr lang="en-US" dirty="0" smtClean="0"/>
          </a:p>
          <a:p>
            <a:pPr marL="176213" marR="0" indent="-1762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 smtClean="0"/>
              <a:t>r</a:t>
            </a:r>
            <a:r>
              <a:rPr lang="en-US" baseline="-25000" dirty="0" err="1" smtClean="0"/>
              <a:t>xy</a:t>
            </a:r>
            <a:r>
              <a:rPr lang="en-US" baseline="-25000" dirty="0" smtClean="0"/>
              <a:t> </a:t>
            </a:r>
            <a:r>
              <a:rPr lang="en-US" dirty="0" smtClean="0"/>
              <a:t>is very sensitive to outliers (not robust).</a:t>
            </a:r>
          </a:p>
          <a:p>
            <a:pPr marL="176213" marR="0" indent="-1762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A high correlation of 2 variables does not necessarily indicated causal dependence. A 3</a:t>
            </a:r>
            <a:r>
              <a:rPr lang="en-US" baseline="30000" dirty="0" smtClean="0"/>
              <a:t>rd</a:t>
            </a:r>
            <a:r>
              <a:rPr lang="en-US" dirty="0" smtClean="0"/>
              <a:t> variable (not under control) may cause linear relationship.</a:t>
            </a:r>
          </a:p>
          <a:p>
            <a:pPr marL="176213" marR="0" indent="-1762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To establish a causal relationship, a carefully controlled experiment must be designed.</a:t>
            </a:r>
            <a:endParaRPr lang="en-US" baseline="-25000" dirty="0" smtClean="0"/>
          </a:p>
          <a:p>
            <a:pPr marL="176213" marR="0" indent="-1762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pPr marL="176213" marR="0" indent="-1762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 smtClean="0"/>
          </a:p>
          <a:p>
            <a:endParaRPr lang="de-DE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1EA2098-4D56-4E23-8783-07D3369F113C}" type="slidenum">
              <a:rPr lang="de-DE" sz="1200" smtClean="0"/>
              <a:pPr/>
              <a:t>37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176213" indent="-176213">
              <a:buFontTx/>
              <a:buChar char="-"/>
            </a:pPr>
            <a:r>
              <a:rPr lang="en-US" dirty="0" smtClean="0"/>
              <a:t>Regression determines how strong is the relationship between one dependent variable and a series of other changing variables (independent variables). It is different to</a:t>
            </a:r>
            <a:r>
              <a:rPr lang="en-US" baseline="0" dirty="0" smtClean="0"/>
              <a:t> correlation (Correlation quantifies the degree of relationship between 2 variables. Correlation does not fit a line through the data points. We only calculate a correlation coefficient (r) that tells us how much one variable tends to change when the other one does)</a:t>
            </a:r>
            <a:endParaRPr lang="en-US" dirty="0" smtClean="0"/>
          </a:p>
          <a:p>
            <a:pPr marL="176213" indent="-176213">
              <a:buFontTx/>
              <a:buChar char="-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2 basic types of regression: linear and multiple.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here focus on linear regression.</a:t>
            </a:r>
            <a:endParaRPr lang="de-DE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1EA2098-4D56-4E23-8783-07D3369F113C}" type="slidenum">
              <a:rPr lang="de-DE" sz="1200" smtClean="0"/>
              <a:pPr/>
              <a:t>38</a:t>
            </a:fld>
            <a:endParaRPr lang="de-DE" sz="1200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smtClean="0"/>
              <a:t>Autocorrelation – inertia, tendency, carryover, etc. –</a:t>
            </a:r>
          </a:p>
          <a:p>
            <a:r>
              <a:rPr lang="en-US" smtClean="0"/>
              <a:t>When it stop raining, water still pours or flows, is the accumulation NOT the rain. </a:t>
            </a:r>
          </a:p>
          <a:p>
            <a:r>
              <a:rPr lang="en-US" smtClean="0"/>
              <a:t>Is important to identify autocorrelation.</a:t>
            </a:r>
          </a:p>
          <a:p>
            <a:r>
              <a:rPr lang="en-US" smtClean="0"/>
              <a:t>The kiln is hot because I added fuel or because it was hot before? When did I add fuel?</a:t>
            </a:r>
          </a:p>
          <a:p>
            <a:r>
              <a:rPr lang="en-US" smtClean="0"/>
              <a:t> </a:t>
            </a:r>
            <a:r>
              <a:rPr lang="en-US" b="1" smtClean="0"/>
              <a:t>residuals</a:t>
            </a:r>
            <a:r>
              <a:rPr lang="en-US" smtClean="0"/>
              <a:t> (observed minus mean for each data point).</a:t>
            </a: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0B29C0D-D03A-4A90-BCAA-40152668DCAE}" type="slidenum">
              <a:rPr lang="de-DE" sz="1200" smtClean="0"/>
              <a:pPr/>
              <a:t>39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The results of a correlation may be wrong or misleading, if there is an underlying control algorithm.</a:t>
            </a:r>
            <a:r>
              <a:rPr lang="en-US" baseline="0" dirty="0" smtClean="0"/>
              <a:t> </a:t>
            </a:r>
            <a:r>
              <a:rPr lang="en-US" dirty="0" smtClean="0"/>
              <a:t>In this case the Fresh Feed and Return are external controlled. The control loops ensures that the total feed to the mill is always according the </a:t>
            </a:r>
            <a:r>
              <a:rPr lang="en-US" dirty="0" err="1" smtClean="0"/>
              <a:t>setpoint</a:t>
            </a:r>
            <a:r>
              <a:rPr lang="en-US" dirty="0" smtClean="0"/>
              <a:t>:</a:t>
            </a:r>
          </a:p>
          <a:p>
            <a:r>
              <a:rPr lang="en-US" dirty="0" smtClean="0"/>
              <a:t>Higher return results in a reduction of fresh feed.</a:t>
            </a:r>
          </a:p>
          <a:p>
            <a:r>
              <a:rPr lang="en-US" dirty="0" smtClean="0"/>
              <a:t>The 4 clouds are different set points for the total feed</a:t>
            </a: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1EA2098-4D56-4E23-8783-07D3369F113C}" type="slidenum">
              <a:rPr lang="de-DE" sz="1200" smtClean="0"/>
              <a:pPr/>
              <a:t>41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02CCFFB-793C-45F0-A77E-9EC0E87F888A}" type="slidenum">
              <a:rPr lang="de-DE" sz="1200" smtClean="0"/>
              <a:pPr/>
              <a:t>42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43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Not having enough data can mislead our results, moreover, the less data available, the more susceptible to noise it is.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44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45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46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02CCFFB-793C-45F0-A77E-9EC0E87F888A}" type="slidenum">
              <a:rPr lang="de-DE" sz="1200" smtClean="0"/>
              <a:pPr/>
              <a:t>4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47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48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49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50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51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52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53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54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55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56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 is</a:t>
            </a:r>
            <a:r>
              <a:rPr lang="en-US" baseline="0" dirty="0" smtClean="0"/>
              <a:t> a measure of the central tendency of a dataset.</a:t>
            </a:r>
          </a:p>
          <a:p>
            <a:r>
              <a:rPr lang="en-US" baseline="0" dirty="0" smtClean="0"/>
              <a:t>Sum of residuals (summed difference of all individual values to the mean) is zero</a:t>
            </a:r>
          </a:p>
          <a:p>
            <a:r>
              <a:rPr lang="en-US" baseline="0" dirty="0" smtClean="0"/>
              <a:t>The mean is not a robust measure, it is heavily affected by outliers (extreme values)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E2FCB-225E-4050-A57F-9FE7DE934480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440115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2018875-78FB-4E54-A17B-D0366427C9EA}" type="slidenum">
              <a:rPr lang="de-DE" sz="1200" smtClean="0"/>
              <a:pPr/>
              <a:t>58</a:t>
            </a:fld>
            <a:endParaRPr lang="de-DE" sz="1200" smtClean="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4C92453-859C-4C04-AE06-44FB5F411066}" type="slidenum">
              <a:rPr lang="de-DE" sz="1200" smtClean="0"/>
              <a:pPr/>
              <a:t>60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D4EE95E-657F-477F-9B07-C3B5CF0F823E}" type="slidenum">
              <a:rPr lang="de-DE" sz="1200" smtClean="0"/>
              <a:pPr/>
              <a:t>61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CB3E2C5-E426-4B69-B5FC-E8D18981D547}" type="slidenum">
              <a:rPr lang="de-DE" sz="1200" smtClean="0"/>
              <a:pPr/>
              <a:t>62</a:t>
            </a:fld>
            <a:endParaRPr lang="de-DE" sz="1200" smtClean="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1200" y="744538"/>
            <a:ext cx="5376863" cy="3722687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2" y="4714877"/>
            <a:ext cx="5438775" cy="4467225"/>
          </a:xfrm>
          <a:noFill/>
        </p:spPr>
        <p:txBody>
          <a:bodyPr/>
          <a:lstStyle/>
          <a:p>
            <a:endParaRPr lang="de-DE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F3AD259-E95B-41CC-9EBC-732D929DE9CE}" type="slidenum">
              <a:rPr lang="de-DE" sz="1200" smtClean="0"/>
              <a:pPr/>
              <a:t>63</a:t>
            </a:fld>
            <a:endParaRPr lang="de-DE" sz="1200" smtClean="0"/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1200" y="744538"/>
            <a:ext cx="5376863" cy="3722687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2" y="4714877"/>
            <a:ext cx="5438775" cy="4467225"/>
          </a:xfrm>
          <a:noFill/>
        </p:spPr>
        <p:txBody>
          <a:bodyPr/>
          <a:lstStyle/>
          <a:p>
            <a:r>
              <a:rPr lang="en-US" smtClean="0"/>
              <a:t>Times Series Plot (process value over time)</a:t>
            </a:r>
          </a:p>
          <a:p>
            <a:r>
              <a:rPr lang="en-US" smtClean="0"/>
              <a:t>I Chart (monitors O2)</a:t>
            </a:r>
          </a:p>
          <a:p>
            <a:r>
              <a:rPr lang="en-US" smtClean="0"/>
              <a:t>I-MR Chart (O2 and its variation (is process in control))</a:t>
            </a:r>
          </a:p>
          <a:p>
            <a:r>
              <a:rPr lang="en-US" smtClean="0"/>
              <a:t>XBar-R Chart (O2 average and its variation)</a:t>
            </a:r>
          </a:p>
          <a:p>
            <a:r>
              <a:rPr lang="en-US" smtClean="0"/>
              <a:t>P Chart (how many bad clinker samples in a month)</a:t>
            </a:r>
          </a:p>
          <a:p>
            <a:r>
              <a:rPr lang="en-US" smtClean="0"/>
              <a:t>U Chart (average of bad clinker samples per month)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7824E2F-7644-4362-AD18-55E56048AF88}" type="slidenum">
              <a:rPr lang="de-DE" sz="1200" smtClean="0"/>
              <a:pPr/>
              <a:t>64</a:t>
            </a:fld>
            <a:endParaRPr lang="de-DE" sz="1200" smtClean="0"/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1200" y="744538"/>
            <a:ext cx="5376863" cy="3722687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2" y="4714877"/>
            <a:ext cx="5438775" cy="4467225"/>
          </a:xfrm>
          <a:noFill/>
        </p:spPr>
        <p:txBody>
          <a:bodyPr/>
          <a:lstStyle/>
          <a:p>
            <a:r>
              <a:rPr lang="en-US" smtClean="0"/>
              <a:t>Scatter (o2 vs fuel)</a:t>
            </a:r>
          </a:p>
          <a:p>
            <a:r>
              <a:rPr lang="en-US" smtClean="0"/>
              <a:t>Scatter group (o2 vs fuel)</a:t>
            </a:r>
          </a:p>
          <a:p>
            <a:r>
              <a:rPr lang="en-US" smtClean="0"/>
              <a:t>Scatter matrix (freelime vs nox, bzt, amps)</a:t>
            </a:r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3ED0409-CCBC-4E4F-980D-944232A31E3C}" type="slidenum">
              <a:rPr lang="de-DE" sz="1200" smtClean="0"/>
              <a:pPr/>
              <a:t>65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859B1A4-6954-4E4D-8650-126AE68CB9A0}" type="slidenum">
              <a:rPr lang="de-DE" sz="1200" smtClean="0"/>
              <a:pPr/>
              <a:t>66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2338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22338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22338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22338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A7608F3-9CEC-483A-A4A8-3DA37E216447}" type="slidenum">
              <a:rPr lang="de-DE" sz="1200" smtClean="0"/>
              <a:pPr/>
              <a:t>67</a:t>
            </a:fld>
            <a:endParaRPr lang="de-DE" sz="120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indent="-1762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definition: The middle value of a sample set that divides the upper half from the lower half </a:t>
            </a:r>
            <a:endParaRPr lang="en-US" dirty="0" smtClean="0"/>
          </a:p>
          <a:p>
            <a:r>
              <a:rPr lang="en-US" dirty="0" smtClean="0"/>
              <a:t>Measure of the central tendency</a:t>
            </a:r>
          </a:p>
          <a:p>
            <a:r>
              <a:rPr lang="en-US" dirty="0" smtClean="0"/>
              <a:t>More</a:t>
            </a:r>
            <a:r>
              <a:rPr lang="en-US" baseline="0" dirty="0" smtClean="0"/>
              <a:t> robust than average, can be applied to skewed/asymmetric datasets</a:t>
            </a:r>
          </a:p>
          <a:p>
            <a:r>
              <a:rPr lang="en-US" baseline="0" dirty="0" smtClean="0"/>
              <a:t>Example: trace elements in AFR</a:t>
            </a:r>
          </a:p>
          <a:p>
            <a:r>
              <a:rPr lang="en-US" baseline="0" dirty="0" smtClean="0"/>
              <a:t>Question: What happens with bimodal distributions? -&gt; also mode can be important</a:t>
            </a:r>
          </a:p>
          <a:p>
            <a:pPr marL="176213" marR="0" indent="-176213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measures the difference between the lowest and the highest sample data (simplest measure of variability)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E2FCB-225E-4050-A57F-9FE7DE934480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4157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and Median both measure central tendency. However, Mean is more sensitive to outliers</a:t>
            </a: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E0DAD-C99C-4E3B-8DA9-C3D35B30562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383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Measure of variability:</a:t>
            </a:r>
            <a:r>
              <a:rPr lang="en-US" baseline="0" dirty="0" smtClean="0"/>
              <a:t> Average of differences to mean</a:t>
            </a:r>
          </a:p>
          <a:p>
            <a:r>
              <a:rPr lang="en-US" baseline="0" dirty="0" smtClean="0"/>
              <a:t>Square root to eliminate negative values</a:t>
            </a:r>
          </a:p>
          <a:p>
            <a:r>
              <a:rPr lang="en-US" baseline="0" dirty="0" smtClean="0"/>
              <a:t>High standard deviation indicates high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E2FCB-225E-4050-A57F-9FE7DE934480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98093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Relates standard</a:t>
            </a:r>
            <a:r>
              <a:rPr lang="en-US" baseline="0" dirty="0" smtClean="0"/>
              <a:t> deviation to an absolute value (e.g. for comparison), </a:t>
            </a:r>
            <a:r>
              <a:rPr lang="en-US" baseline="0" dirty="0" err="1" smtClean="0"/>
              <a:t>i.e</a:t>
            </a:r>
            <a:r>
              <a:rPr lang="en-US" baseline="0" dirty="0" smtClean="0"/>
              <a:t> normalization</a:t>
            </a:r>
          </a:p>
          <a:p>
            <a:r>
              <a:rPr lang="en-US" baseline="0" dirty="0" smtClean="0"/>
              <a:t>Assumes that s increases with </a:t>
            </a:r>
            <a:r>
              <a:rPr lang="en-US" baseline="0" dirty="0" err="1" smtClean="0"/>
              <a:t>Xbar</a:t>
            </a:r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useful to compare the degree of variation between data series.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mainly used to calculate Cement Uniformity.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E2FCB-225E-4050-A57F-9FE7DE934480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885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Concise representation</a:t>
            </a:r>
            <a:r>
              <a:rPr lang="en-US" baseline="0" dirty="0" smtClean="0"/>
              <a:t> of median, min, max, and quartiles.</a:t>
            </a:r>
          </a:p>
          <a:p>
            <a:r>
              <a:rPr lang="en-US" baseline="0" dirty="0" smtClean="0"/>
              <a:t>The larger the box, the larger the variation.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E2FCB-225E-4050-A57F-9FE7DE934480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53779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.emf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nd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9" y="3700078"/>
            <a:ext cx="8929686" cy="1133078"/>
          </a:xfrm>
        </p:spPr>
        <p:txBody>
          <a:bodyPr anchor="t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4879208"/>
            <a:ext cx="6696805" cy="1538124"/>
          </a:xfrm>
        </p:spPr>
        <p:txBody>
          <a:bodyPr anchor="t"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3429000"/>
          </a:xfrm>
          <a:noFill/>
        </p:spPr>
        <p:txBody>
          <a:bodyPr bIns="540000" anchor="ctr"/>
          <a:lstStyle>
            <a:lvl1pPr marL="0" indent="0" algn="ctr">
              <a:buNone/>
              <a:defRPr/>
            </a:lvl1pPr>
          </a:lstStyle>
          <a:p>
            <a:endParaRPr lang="de-DE"/>
          </a:p>
        </p:txBody>
      </p:sp>
      <p:sp>
        <p:nvSpPr>
          <p:cNvPr id="7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567" y="4196306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chemeClr val="accent1"/>
                </a:solidFill>
                <a:latin typeface="+mj-lt"/>
              </a:rPr>
              <a:t>DRAFT</a:t>
            </a:r>
            <a:endParaRPr lang="en-US" sz="2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38" y="5530850"/>
            <a:ext cx="1588393" cy="10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9396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Hider"/>
          <p:cNvSpPr/>
          <p:nvPr userDrawn="1"/>
        </p:nvSpPr>
        <p:spPr bwMode="white">
          <a:xfrm>
            <a:off x="452500" y="1088740"/>
            <a:ext cx="8996300" cy="130460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503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Users\sihuber1\Downloads\LH_Logo_sRG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95" y="1690587"/>
            <a:ext cx="531081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3900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4128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7544" y="1113322"/>
            <a:ext cx="8949952" cy="83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/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60388" y="1943998"/>
            <a:ext cx="8785225" cy="1052954"/>
          </a:xfrm>
        </p:spPr>
        <p:txBody>
          <a:bodyPr bIns="0" anchor="t" anchorCtr="0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567" y="764508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chemeClr val="accent1"/>
                </a:solidFill>
                <a:latin typeface="+mj-lt"/>
              </a:rPr>
              <a:t>DRAFT</a:t>
            </a:r>
            <a:endParaRPr lang="en-US" sz="2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Classification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5241032" y="6417332"/>
            <a:ext cx="1656184" cy="16573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/>
          <a:p>
            <a:pPr lvl="0" algn="r"/>
            <a:endParaRPr lang="en-US" sz="800" b="1" cap="all" baseline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9599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1448780"/>
            <a:ext cx="4321175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0069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60950" y="1448780"/>
            <a:ext cx="4321175" cy="4734053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6980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 preserve="1" userDrawn="1">
  <p:cSld name="Title, 2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9" y="1448780"/>
            <a:ext cx="4320542" cy="473261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4077072"/>
            <a:ext cx="4321175" cy="210567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60950" y="1448780"/>
            <a:ext cx="4321175" cy="2376264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213548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3875" y="1268413"/>
            <a:ext cx="8858250" cy="491297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16655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5043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966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188639"/>
            <a:ext cx="8858250" cy="85190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5" y="1448780"/>
            <a:ext cx="8858250" cy="47340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660" y="6417332"/>
            <a:ext cx="3168290" cy="165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de-DE" sz="800" b="1"/>
            </a:lvl1pPr>
          </a:lstStyle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9444" y="6417463"/>
            <a:ext cx="432048" cy="1656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45E2B5F-19B1-41F4-9C65-D0E69646D5F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Line"/>
          <p:cNvCxnSpPr/>
          <p:nvPr/>
        </p:nvCxnSpPr>
        <p:spPr>
          <a:xfrm>
            <a:off x="523875" y="1160748"/>
            <a:ext cx="8858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assification"/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5241032" y="6417332"/>
            <a:ext cx="1656184" cy="16573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/>
          <a:p>
            <a:pPr lvl="0" algn="r"/>
            <a:endParaRPr lang="en-US" sz="800" b="1" cap="all" baseline="0" dirty="0">
              <a:solidFill>
                <a:schemeClr val="accent1"/>
              </a:solidFill>
            </a:endParaRPr>
          </a:p>
        </p:txBody>
      </p:sp>
      <p:sp>
        <p:nvSpPr>
          <p:cNvPr id="14" name="Status" hidden="1"/>
          <p:cNvSpPr txBox="1">
            <a:spLocks/>
          </p:cNvSpPr>
          <p:nvPr>
            <p:custDataLst>
              <p:tags r:id="rId14"/>
            </p:custDataLst>
          </p:nvPr>
        </p:nvSpPr>
        <p:spPr>
          <a:xfrm rot="16200000">
            <a:off x="8901567" y="764508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chemeClr val="accent1"/>
                </a:solidFill>
                <a:latin typeface="+mj-lt"/>
              </a:rPr>
              <a:t>DRAFT</a:t>
            </a:r>
            <a:endParaRPr lang="en-US" sz="2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3" y="6348414"/>
            <a:ext cx="1105181" cy="2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7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63" r:id="rId9"/>
    <p:sldLayoutId id="2147483655" r:id="rId10"/>
    <p:sldLayoutId id="2147483664" r:id="rId11"/>
  </p:sldLayoutIdLs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69863" algn="l" defTabSz="914400" rtl="0" eaLnBrk="1" latinLnBrk="0" hangingPunct="1"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80975" algn="l" defTabSz="914400" rtl="0" eaLnBrk="1" latinLnBrk="0" hangingPunct="1"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44.w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13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18.bin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1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48.wmf"/><Relationship Id="rId4" Type="http://schemas.openxmlformats.org/officeDocument/2006/relationships/image" Target="../media/image52.jpg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50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0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1.bin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23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5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2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w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Quality and Process Data Analysis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Statistical Quality and Process Data Analysis in Cement</a:t>
            </a:r>
          </a:p>
          <a:p>
            <a:endParaRPr 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3655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useful chart: The boxplot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6" y="1306076"/>
            <a:ext cx="7236804" cy="4916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83862" y="3269015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Maximum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71760" y="4957137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Minimum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1352" y="4509120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Q1 (25%)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1352" y="3820978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Q3 (75%)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21352" y="4149080"/>
            <a:ext cx="1912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Median (50%)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78184" y="2384884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Outliers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221252" y="2584939"/>
            <a:ext cx="985495" cy="92529"/>
          </a:xfrm>
          <a:prstGeom prst="straightConnector1">
            <a:avLst/>
          </a:prstGeom>
          <a:ln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198367" y="3490424"/>
            <a:ext cx="985496" cy="274007"/>
          </a:xfrm>
          <a:prstGeom prst="straightConnector1">
            <a:avLst/>
          </a:prstGeom>
          <a:ln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1"/>
          </p:cNvCxnSpPr>
          <p:nvPr/>
        </p:nvCxnSpPr>
        <p:spPr>
          <a:xfrm flipH="1" flipV="1">
            <a:off x="7135856" y="5057438"/>
            <a:ext cx="1035904" cy="99754"/>
          </a:xfrm>
          <a:prstGeom prst="straightConnector1">
            <a:avLst/>
          </a:prstGeom>
          <a:ln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5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useful chart: The 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8" y="1232756"/>
            <a:ext cx="8858250" cy="473405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 components:</a:t>
            </a:r>
          </a:p>
          <a:p>
            <a:pPr lvl="1"/>
            <a:r>
              <a:rPr lang="en-US" dirty="0" smtClean="0"/>
              <a:t>Horizontal axis: Categories - divide data range into (equally sized) bins</a:t>
            </a:r>
          </a:p>
          <a:p>
            <a:pPr lvl="1"/>
            <a:r>
              <a:rPr lang="en-US" dirty="0" smtClean="0"/>
              <a:t>Vertical axis: Frequency - Number of occurrences</a:t>
            </a:r>
          </a:p>
          <a:p>
            <a:r>
              <a:rPr lang="en-US" dirty="0" smtClean="0"/>
              <a:t>Number of categories k: Typically k = n</a:t>
            </a:r>
            <a:r>
              <a:rPr lang="en-US" baseline="30000" dirty="0" smtClean="0"/>
              <a:t>1/2</a:t>
            </a:r>
            <a:endParaRPr lang="en-US" baseline="300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5" y="3068960"/>
            <a:ext cx="347516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3167906"/>
            <a:ext cx="3706846" cy="256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68624" y="5733256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Same data set (60) – different number of categories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06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the data analysis functions in Excel (version 2010)</a:t>
            </a:r>
          </a:p>
        </p:txBody>
      </p:sp>
      <p:sp>
        <p:nvSpPr>
          <p:cNvPr id="80905" name="Rectangle 8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Enable Add-ins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43838"/>
            <a:ext cx="2600665" cy="31914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88" y="1376772"/>
            <a:ext cx="5235528" cy="4260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5" y="3914173"/>
            <a:ext cx="5076825" cy="2809875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4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the data analysis functions in Excel (version 2007)</a:t>
            </a:r>
          </a:p>
        </p:txBody>
      </p:sp>
      <p:sp>
        <p:nvSpPr>
          <p:cNvPr id="80905" name="Rectangle 8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Enable Add-ins</a:t>
            </a:r>
          </a:p>
        </p:txBody>
      </p:sp>
      <p:pic>
        <p:nvPicPr>
          <p:cNvPr id="809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5" y="1628775"/>
            <a:ext cx="2638425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4005263"/>
            <a:ext cx="272415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33" y="4005263"/>
            <a:ext cx="3829050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33" y="2275917"/>
            <a:ext cx="27717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090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171" y="2963305"/>
            <a:ext cx="23907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906" name="Rectangle 9"/>
          <p:cNvSpPr>
            <a:spLocks noChangeArrowheads="1"/>
          </p:cNvSpPr>
          <p:nvPr/>
        </p:nvSpPr>
        <p:spPr bwMode="auto">
          <a:xfrm>
            <a:off x="5673079" y="1448594"/>
            <a:ext cx="2651125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90513" indent="-290513" algn="l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/>
              <a:t>Use Add-ins</a:t>
            </a:r>
          </a:p>
        </p:txBody>
      </p:sp>
      <p:sp>
        <p:nvSpPr>
          <p:cNvPr id="80907" name="Line 10"/>
          <p:cNvSpPr>
            <a:spLocks noChangeShapeType="1"/>
          </p:cNvSpPr>
          <p:nvPr/>
        </p:nvSpPr>
        <p:spPr bwMode="auto">
          <a:xfrm flipV="1">
            <a:off x="5384800" y="1377157"/>
            <a:ext cx="0" cy="5256212"/>
          </a:xfrm>
          <a:prstGeom prst="line">
            <a:avLst/>
          </a:prstGeom>
          <a:noFill/>
          <a:ln w="28575">
            <a:solidFill>
              <a:srgbClr val="00206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41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Plot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histogram</a:t>
            </a:r>
            <a:r>
              <a:rPr lang="de-CH" dirty="0"/>
              <a:t> </a:t>
            </a:r>
            <a:r>
              <a:rPr lang="en-US" dirty="0"/>
              <a:t>in Excel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7" y="1356944"/>
            <a:ext cx="3892550" cy="189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5" y="3466731"/>
            <a:ext cx="3800475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870" y="1490294"/>
            <a:ext cx="3390900" cy="4882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2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histogram: Particle size distribution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96" y="1904578"/>
            <a:ext cx="8933334" cy="3567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88460" y="1381355"/>
            <a:ext cx="518457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Area under the curve corresponds to probability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17912" y="5547377"/>
            <a:ext cx="2736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Density distribution q3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8312" y="5556895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Density distribution Q3</a:t>
            </a:r>
          </a:p>
        </p:txBody>
      </p:sp>
      <p:cxnSp>
        <p:nvCxnSpPr>
          <p:cNvPr id="15" name="Straight Arrow Connector 14"/>
          <p:cNvCxnSpPr>
            <a:stCxn id="11" idx="0"/>
          </p:cNvCxnSpPr>
          <p:nvPr/>
        </p:nvCxnSpPr>
        <p:spPr>
          <a:xfrm flipV="1">
            <a:off x="3786064" y="4496866"/>
            <a:ext cx="0" cy="105051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242448" y="2408634"/>
            <a:ext cx="0" cy="31482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7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distribution: 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/>
              <a:t>Areas under the normal distribution</a:t>
            </a:r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endParaRPr lang="en-US" sz="1600" dirty="0"/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1"/>
                </a:solidFill>
              </a:rPr>
              <a:t>What does this mean?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68.26% of the data lie within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95.46% of the data lie within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99.73% of the data lie within</a:t>
            </a:r>
          </a:p>
          <a:p>
            <a:endParaRPr lang="en-US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410200" y="5085184"/>
            <a:ext cx="31242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l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cs typeface="Arial" charset="0"/>
              </a:rPr>
              <a:t>±1 standard deviation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410200" y="5517232"/>
            <a:ext cx="31242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l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cs typeface="Arial" charset="0"/>
              </a:rPr>
              <a:t>±2 standard deviation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410200" y="5949280"/>
            <a:ext cx="3124200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l">
              <a:spcBef>
                <a:spcPct val="50000"/>
              </a:spcBef>
              <a:spcAft>
                <a:spcPct val="0"/>
              </a:spcAft>
            </a:pPr>
            <a:r>
              <a:rPr lang="en-US" sz="2000" dirty="0">
                <a:cs typeface="Arial" charset="0"/>
              </a:rPr>
              <a:t>±3 standard deviation</a:t>
            </a: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5181600" y="5445224"/>
            <a:ext cx="3352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 dirty="0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5181600" y="5877272"/>
            <a:ext cx="3352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 dirty="0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5181600" y="6309320"/>
            <a:ext cx="33528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880828"/>
            <a:ext cx="5867400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" name="Object 1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560910865"/>
              </p:ext>
            </p:extLst>
          </p:nvPr>
        </p:nvGraphicFramePr>
        <p:xfrm>
          <a:off x="6681192" y="1484563"/>
          <a:ext cx="2782888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Equation" r:id="rId5" imgW="1358900" imgH="1384300" progId="Equation.3">
                  <p:embed/>
                </p:oleObj>
              </mc:Choice>
              <mc:Fallback>
                <p:oleObj name="Equation" r:id="rId5" imgW="1358900" imgH="1384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1192" y="1484563"/>
                        <a:ext cx="2782888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7617296" y="2985479"/>
            <a:ext cx="175604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l">
              <a:spcBef>
                <a:spcPct val="50000"/>
              </a:spcBef>
              <a:spcAft>
                <a:spcPct val="0"/>
              </a:spcAft>
            </a:pPr>
            <a:r>
              <a:rPr lang="en-US" dirty="0" smtClean="0">
                <a:cs typeface="Arial" charset="0"/>
              </a:rPr>
              <a:t>mean</a:t>
            </a:r>
            <a:endParaRPr lang="en-US" dirty="0">
              <a:cs typeface="Arial" charset="0"/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617296" y="3429000"/>
            <a:ext cx="175604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l">
              <a:spcBef>
                <a:spcPct val="50000"/>
              </a:spcBef>
              <a:spcAft>
                <a:spcPct val="0"/>
              </a:spcAft>
            </a:pPr>
            <a:r>
              <a:rPr lang="en-US" dirty="0" smtClean="0">
                <a:cs typeface="Arial" charset="0"/>
              </a:rPr>
              <a:t>Standard dev.</a:t>
            </a:r>
            <a:endParaRPr lang="en-US" dirty="0">
              <a:cs typeface="Arial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7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the standardized normal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2999" y="1448780"/>
            <a:ext cx="4716525" cy="473405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1) Calculate the z- coordinate:</a:t>
            </a:r>
          </a:p>
          <a:p>
            <a:pPr marL="0" indent="0">
              <a:buNone/>
            </a:pPr>
            <a:r>
              <a:rPr lang="en-US" dirty="0" smtClean="0"/>
              <a:t>		z = (x- </a:t>
            </a:r>
            <a:r>
              <a:rPr lang="en-US" dirty="0" smtClean="0">
                <a:latin typeface="Symbol" pitchFamily="18" charset="2"/>
              </a:rPr>
              <a:t>m</a:t>
            </a:r>
            <a:r>
              <a:rPr lang="en-US" dirty="0" smtClean="0"/>
              <a:t>)/</a:t>
            </a:r>
            <a:r>
              <a:rPr lang="en-US" dirty="0" smtClean="0">
                <a:latin typeface="Symbol" pitchFamily="18" charset="2"/>
              </a:rPr>
              <a:t>s</a:t>
            </a:r>
          </a:p>
          <a:p>
            <a:pPr marL="0" indent="0">
              <a:buNone/>
            </a:pPr>
            <a:r>
              <a:rPr lang="en-US" sz="1600" i="1" dirty="0" smtClean="0">
                <a:latin typeface="+mj-lt"/>
              </a:rPr>
              <a:t> (formula just convert our normal  distribution to </a:t>
            </a:r>
            <a:r>
              <a:rPr lang="en-US" sz="1600" i="1" dirty="0" err="1" smtClean="0">
                <a:latin typeface="+mj-lt"/>
              </a:rPr>
              <a:t>std</a:t>
            </a:r>
            <a:r>
              <a:rPr lang="en-US" sz="1600" i="1" dirty="0" smtClean="0">
                <a:latin typeface="+mj-lt"/>
              </a:rPr>
              <a:t> normal </a:t>
            </a:r>
            <a:r>
              <a:rPr lang="en-US" sz="1600" i="1" dirty="0" err="1" smtClean="0">
                <a:latin typeface="+mj-lt"/>
              </a:rPr>
              <a:t>distrib</a:t>
            </a:r>
            <a:r>
              <a:rPr lang="en-US" sz="1600" i="1" dirty="0" smtClean="0">
                <a:latin typeface="+mj-lt"/>
              </a:rPr>
              <a:t>.)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</a:rPr>
              <a:t>2) Lookup corresponding probability</a:t>
            </a:r>
          </a:p>
          <a:p>
            <a:endParaRPr lang="en-US" dirty="0" smtClean="0">
              <a:latin typeface="+mj-lt"/>
            </a:endParaRPr>
          </a:p>
          <a:p>
            <a:pPr marL="0" lvl="1" indent="0">
              <a:spcBef>
                <a:spcPts val="576"/>
              </a:spcBef>
              <a:buSzTx/>
              <a:buNone/>
            </a:pPr>
            <a:r>
              <a:rPr lang="en-US" b="1" dirty="0" smtClean="0">
                <a:latin typeface="+mj-lt"/>
              </a:rPr>
              <a:t>Example</a:t>
            </a:r>
            <a:r>
              <a:rPr lang="en-US" dirty="0" smtClean="0">
                <a:latin typeface="+mj-lt"/>
              </a:rPr>
              <a:t>: 28d mortar strength (normal distributed) with </a:t>
            </a:r>
            <a:r>
              <a:rPr lang="en-US" dirty="0" smtClean="0">
                <a:sym typeface="Symbol" pitchFamily="18" charset="2"/>
              </a:rPr>
              <a:t>x = 33.2 MPa and s = 5.6.</a:t>
            </a:r>
          </a:p>
          <a:p>
            <a:pPr marL="0" lvl="1" indent="0">
              <a:spcBef>
                <a:spcPts val="576"/>
              </a:spcBef>
              <a:buSzTx/>
              <a:buNone/>
            </a:pP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 smtClean="0">
                <a:solidFill>
                  <a:schemeClr val="accent1"/>
                </a:solidFill>
                <a:sym typeface="Symbol" pitchFamily="18" charset="2"/>
              </a:rPr>
              <a:t>How many samples (%) are below the minimum target of 28 </a:t>
            </a:r>
            <a:r>
              <a:rPr lang="en-US" dirty="0" err="1" smtClean="0">
                <a:solidFill>
                  <a:schemeClr val="accent1"/>
                </a:solidFill>
                <a:sym typeface="Symbol" pitchFamily="18" charset="2"/>
              </a:rPr>
              <a:t>Mpa</a:t>
            </a:r>
            <a:r>
              <a:rPr lang="en-US" dirty="0" smtClean="0">
                <a:solidFill>
                  <a:schemeClr val="accent1"/>
                </a:solidFill>
                <a:sym typeface="Symbol" pitchFamily="18" charset="2"/>
              </a:rPr>
              <a:t>?</a:t>
            </a:r>
            <a:endParaRPr lang="en-US" dirty="0" smtClean="0">
              <a:solidFill>
                <a:schemeClr val="accent1"/>
              </a:solidFill>
              <a:latin typeface="+mj-lt"/>
              <a:sym typeface="Symbol" pitchFamily="18" charset="2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736426"/>
              </p:ext>
            </p:extLst>
          </p:nvPr>
        </p:nvGraphicFramePr>
        <p:xfrm>
          <a:off x="1208584" y="1330426"/>
          <a:ext cx="3636404" cy="5493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Photo Editor Photo" r:id="rId3" imgW="19548029" imgH="24390476" progId="MSPhotoEd.3">
                  <p:embed/>
                </p:oleObj>
              </mc:Choice>
              <mc:Fallback>
                <p:oleObj name="Photo Editor Photo" r:id="rId3" imgW="19548029" imgH="24390476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584" y="1330426"/>
                        <a:ext cx="3636404" cy="54932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133020" y="6201308"/>
            <a:ext cx="366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Table is in your PPE booklet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7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" y="2031045"/>
            <a:ext cx="5867400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>
            <a:noAutofit/>
          </a:bodyPr>
          <a:lstStyle/>
          <a:p>
            <a:pPr lvl="1"/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Symbol" pitchFamily="18" charset="2"/>
              </a:rPr>
              <a:t>How many samples (%) are below the </a:t>
            </a:r>
            <a:r>
              <a: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Symbol" pitchFamily="18" charset="2"/>
              </a:rPr>
              <a:t>min. 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Symbol" pitchFamily="18" charset="2"/>
              </a:rPr>
              <a:t>target of 28 </a:t>
            </a:r>
            <a:r>
              <a:rPr lang="en-US" sz="2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  <a:sym typeface="Symbol" pitchFamily="18" charset="2"/>
              </a:rPr>
              <a:t>Mpa</a:t>
            </a:r>
            <a:r>
              <a: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Symbol" pitchFamily="18" charset="2"/>
              </a:rPr>
              <a:t>?</a:t>
            </a: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2209604" y="2177889"/>
            <a:ext cx="5437423" cy="2286000"/>
            <a:chOff x="1083" y="1440"/>
            <a:chExt cx="4074" cy="1440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V="1">
              <a:off x="1083" y="2878"/>
              <a:ext cx="59" cy="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1142" y="2876"/>
              <a:ext cx="60" cy="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1202" y="2873"/>
              <a:ext cx="60" cy="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1262" y="2868"/>
              <a:ext cx="61" cy="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V="1">
              <a:off x="1323" y="2863"/>
              <a:ext cx="59" cy="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1382" y="2856"/>
              <a:ext cx="60" cy="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V="1">
              <a:off x="1442" y="2847"/>
              <a:ext cx="59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1501" y="2835"/>
              <a:ext cx="62" cy="1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1563" y="2821"/>
              <a:ext cx="59" cy="1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V="1">
              <a:off x="1622" y="2803"/>
              <a:ext cx="59" cy="1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1681" y="2781"/>
              <a:ext cx="60" cy="2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1741" y="2756"/>
              <a:ext cx="61" cy="2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V="1">
              <a:off x="1802" y="2725"/>
              <a:ext cx="60" cy="31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 flipV="1">
              <a:off x="1862" y="2689"/>
              <a:ext cx="59" cy="3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1921" y="2646"/>
              <a:ext cx="60" cy="4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V="1">
              <a:off x="1981" y="2598"/>
              <a:ext cx="60" cy="4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V="1">
              <a:off x="2041" y="2544"/>
              <a:ext cx="60" cy="5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V="1">
              <a:off x="2101" y="2482"/>
              <a:ext cx="60" cy="6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V="1">
              <a:off x="2161" y="2416"/>
              <a:ext cx="60" cy="6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2221" y="2342"/>
              <a:ext cx="60" cy="7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 flipV="1">
              <a:off x="2281" y="2264"/>
              <a:ext cx="60" cy="7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V="1">
              <a:off x="2341" y="2181"/>
              <a:ext cx="59" cy="8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2400" y="2096"/>
              <a:ext cx="60" cy="8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V="1">
              <a:off x="2460" y="2008"/>
              <a:ext cx="60" cy="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V="1">
              <a:off x="2520" y="1921"/>
              <a:ext cx="61" cy="8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2581" y="1835"/>
              <a:ext cx="59" cy="8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V="1">
              <a:off x="2640" y="1754"/>
              <a:ext cx="60" cy="81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 flipV="1">
              <a:off x="2700" y="1678"/>
              <a:ext cx="60" cy="7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 flipV="1">
              <a:off x="2760" y="1610"/>
              <a:ext cx="60" cy="6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V="1">
              <a:off x="2820" y="1551"/>
              <a:ext cx="59" cy="5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 flipV="1">
              <a:off x="2879" y="1503"/>
              <a:ext cx="60" cy="4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 flipV="1">
              <a:off x="2939" y="1469"/>
              <a:ext cx="61" cy="3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V="1">
              <a:off x="3000" y="1447"/>
              <a:ext cx="60" cy="2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3060" y="1440"/>
              <a:ext cx="60" cy="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3120" y="1440"/>
              <a:ext cx="59" cy="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>
              <a:off x="3179" y="1447"/>
              <a:ext cx="60" cy="2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>
              <a:off x="3239" y="1469"/>
              <a:ext cx="60" cy="3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3299" y="1503"/>
              <a:ext cx="61" cy="4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Line 43"/>
            <p:cNvSpPr>
              <a:spLocks noChangeShapeType="1"/>
            </p:cNvSpPr>
            <p:nvPr/>
          </p:nvSpPr>
          <p:spPr bwMode="auto">
            <a:xfrm>
              <a:off x="3360" y="1551"/>
              <a:ext cx="59" cy="5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>
              <a:off x="3419" y="1610"/>
              <a:ext cx="60" cy="6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Line 45"/>
            <p:cNvSpPr>
              <a:spLocks noChangeShapeType="1"/>
            </p:cNvSpPr>
            <p:nvPr/>
          </p:nvSpPr>
          <p:spPr bwMode="auto">
            <a:xfrm>
              <a:off x="3479" y="1678"/>
              <a:ext cx="59" cy="7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>
              <a:off x="3538" y="1754"/>
              <a:ext cx="62" cy="81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Line 47"/>
            <p:cNvSpPr>
              <a:spLocks noChangeShapeType="1"/>
            </p:cNvSpPr>
            <p:nvPr/>
          </p:nvSpPr>
          <p:spPr bwMode="auto">
            <a:xfrm>
              <a:off x="3600" y="1835"/>
              <a:ext cx="59" cy="8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Line 48"/>
            <p:cNvSpPr>
              <a:spLocks noChangeShapeType="1"/>
            </p:cNvSpPr>
            <p:nvPr/>
          </p:nvSpPr>
          <p:spPr bwMode="auto">
            <a:xfrm>
              <a:off x="3659" y="1921"/>
              <a:ext cx="59" cy="8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Line 49"/>
            <p:cNvSpPr>
              <a:spLocks noChangeShapeType="1"/>
            </p:cNvSpPr>
            <p:nvPr/>
          </p:nvSpPr>
          <p:spPr bwMode="auto">
            <a:xfrm>
              <a:off x="3718" y="2008"/>
              <a:ext cx="60" cy="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0"/>
            <p:cNvSpPr>
              <a:spLocks noChangeShapeType="1"/>
            </p:cNvSpPr>
            <p:nvPr/>
          </p:nvSpPr>
          <p:spPr bwMode="auto">
            <a:xfrm>
              <a:off x="3778" y="2096"/>
              <a:ext cx="61" cy="8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1"/>
            <p:cNvSpPr>
              <a:spLocks noChangeShapeType="1"/>
            </p:cNvSpPr>
            <p:nvPr/>
          </p:nvSpPr>
          <p:spPr bwMode="auto">
            <a:xfrm>
              <a:off x="3839" y="2181"/>
              <a:ext cx="60" cy="8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Line 52"/>
            <p:cNvSpPr>
              <a:spLocks noChangeShapeType="1"/>
            </p:cNvSpPr>
            <p:nvPr/>
          </p:nvSpPr>
          <p:spPr bwMode="auto">
            <a:xfrm>
              <a:off x="3899" y="2264"/>
              <a:ext cx="59" cy="7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Line 53"/>
            <p:cNvSpPr>
              <a:spLocks noChangeShapeType="1"/>
            </p:cNvSpPr>
            <p:nvPr/>
          </p:nvSpPr>
          <p:spPr bwMode="auto">
            <a:xfrm>
              <a:off x="3958" y="2342"/>
              <a:ext cx="60" cy="7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Line 54"/>
            <p:cNvSpPr>
              <a:spLocks noChangeShapeType="1"/>
            </p:cNvSpPr>
            <p:nvPr/>
          </p:nvSpPr>
          <p:spPr bwMode="auto">
            <a:xfrm>
              <a:off x="4018" y="2416"/>
              <a:ext cx="60" cy="6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Line 55"/>
            <p:cNvSpPr>
              <a:spLocks noChangeShapeType="1"/>
            </p:cNvSpPr>
            <p:nvPr/>
          </p:nvSpPr>
          <p:spPr bwMode="auto">
            <a:xfrm>
              <a:off x="4078" y="2482"/>
              <a:ext cx="61" cy="6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Line 56"/>
            <p:cNvSpPr>
              <a:spLocks noChangeShapeType="1"/>
            </p:cNvSpPr>
            <p:nvPr/>
          </p:nvSpPr>
          <p:spPr bwMode="auto">
            <a:xfrm>
              <a:off x="4139" y="2544"/>
              <a:ext cx="59" cy="5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Line 57"/>
            <p:cNvSpPr>
              <a:spLocks noChangeShapeType="1"/>
            </p:cNvSpPr>
            <p:nvPr/>
          </p:nvSpPr>
          <p:spPr bwMode="auto">
            <a:xfrm>
              <a:off x="4198" y="2598"/>
              <a:ext cx="60" cy="4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Line 58"/>
            <p:cNvSpPr>
              <a:spLocks noChangeShapeType="1"/>
            </p:cNvSpPr>
            <p:nvPr/>
          </p:nvSpPr>
          <p:spPr bwMode="auto">
            <a:xfrm>
              <a:off x="4258" y="2646"/>
              <a:ext cx="60" cy="4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Line 59"/>
            <p:cNvSpPr>
              <a:spLocks noChangeShapeType="1"/>
            </p:cNvSpPr>
            <p:nvPr/>
          </p:nvSpPr>
          <p:spPr bwMode="auto">
            <a:xfrm>
              <a:off x="4318" y="2689"/>
              <a:ext cx="60" cy="3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Line 60"/>
            <p:cNvSpPr>
              <a:spLocks noChangeShapeType="1"/>
            </p:cNvSpPr>
            <p:nvPr/>
          </p:nvSpPr>
          <p:spPr bwMode="auto">
            <a:xfrm>
              <a:off x="4378" y="2725"/>
              <a:ext cx="60" cy="31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Line 61"/>
            <p:cNvSpPr>
              <a:spLocks noChangeShapeType="1"/>
            </p:cNvSpPr>
            <p:nvPr/>
          </p:nvSpPr>
          <p:spPr bwMode="auto">
            <a:xfrm>
              <a:off x="4438" y="2756"/>
              <a:ext cx="59" cy="2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Line 62"/>
            <p:cNvSpPr>
              <a:spLocks noChangeShapeType="1"/>
            </p:cNvSpPr>
            <p:nvPr/>
          </p:nvSpPr>
          <p:spPr bwMode="auto">
            <a:xfrm>
              <a:off x="4497" y="2781"/>
              <a:ext cx="60" cy="2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Line 63"/>
            <p:cNvSpPr>
              <a:spLocks noChangeShapeType="1"/>
            </p:cNvSpPr>
            <p:nvPr/>
          </p:nvSpPr>
          <p:spPr bwMode="auto">
            <a:xfrm>
              <a:off x="4557" y="2803"/>
              <a:ext cx="61" cy="1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Line 64"/>
            <p:cNvSpPr>
              <a:spLocks noChangeShapeType="1"/>
            </p:cNvSpPr>
            <p:nvPr/>
          </p:nvSpPr>
          <p:spPr bwMode="auto">
            <a:xfrm>
              <a:off x="4618" y="2821"/>
              <a:ext cx="59" cy="1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Line 65"/>
            <p:cNvSpPr>
              <a:spLocks noChangeShapeType="1"/>
            </p:cNvSpPr>
            <p:nvPr/>
          </p:nvSpPr>
          <p:spPr bwMode="auto">
            <a:xfrm>
              <a:off x="4677" y="2835"/>
              <a:ext cx="60" cy="1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Line 66"/>
            <p:cNvSpPr>
              <a:spLocks noChangeShapeType="1"/>
            </p:cNvSpPr>
            <p:nvPr/>
          </p:nvSpPr>
          <p:spPr bwMode="auto">
            <a:xfrm>
              <a:off x="4737" y="2847"/>
              <a:ext cx="60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Line 67"/>
            <p:cNvSpPr>
              <a:spLocks noChangeShapeType="1"/>
            </p:cNvSpPr>
            <p:nvPr/>
          </p:nvSpPr>
          <p:spPr bwMode="auto">
            <a:xfrm>
              <a:off x="4797" y="2856"/>
              <a:ext cx="60" cy="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Line 68"/>
            <p:cNvSpPr>
              <a:spLocks noChangeShapeType="1"/>
            </p:cNvSpPr>
            <p:nvPr/>
          </p:nvSpPr>
          <p:spPr bwMode="auto">
            <a:xfrm>
              <a:off x="4857" y="2863"/>
              <a:ext cx="59" cy="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Line 69"/>
            <p:cNvSpPr>
              <a:spLocks noChangeShapeType="1"/>
            </p:cNvSpPr>
            <p:nvPr/>
          </p:nvSpPr>
          <p:spPr bwMode="auto">
            <a:xfrm>
              <a:off x="4916" y="2868"/>
              <a:ext cx="61" cy="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Line 70"/>
            <p:cNvSpPr>
              <a:spLocks noChangeShapeType="1"/>
            </p:cNvSpPr>
            <p:nvPr/>
          </p:nvSpPr>
          <p:spPr bwMode="auto">
            <a:xfrm>
              <a:off x="4977" y="2873"/>
              <a:ext cx="60" cy="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Line 71"/>
            <p:cNvSpPr>
              <a:spLocks noChangeShapeType="1"/>
            </p:cNvSpPr>
            <p:nvPr/>
          </p:nvSpPr>
          <p:spPr bwMode="auto">
            <a:xfrm>
              <a:off x="5037" y="2876"/>
              <a:ext cx="60" cy="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72"/>
            <p:cNvSpPr>
              <a:spLocks noChangeShapeType="1"/>
            </p:cNvSpPr>
            <p:nvPr/>
          </p:nvSpPr>
          <p:spPr bwMode="auto">
            <a:xfrm>
              <a:off x="5097" y="2878"/>
              <a:ext cx="60" cy="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3" name="Line 73"/>
          <p:cNvSpPr>
            <a:spLocks noChangeShapeType="1"/>
          </p:cNvSpPr>
          <p:nvPr/>
        </p:nvSpPr>
        <p:spPr bwMode="auto">
          <a:xfrm>
            <a:off x="4407796" y="2616040"/>
            <a:ext cx="0" cy="1836738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dirty="0"/>
          </a:p>
        </p:txBody>
      </p:sp>
      <p:sp>
        <p:nvSpPr>
          <p:cNvPr id="74" name="Line 74"/>
          <p:cNvSpPr>
            <a:spLocks noChangeShapeType="1"/>
          </p:cNvSpPr>
          <p:nvPr/>
        </p:nvSpPr>
        <p:spPr bwMode="auto">
          <a:xfrm>
            <a:off x="1352550" y="4473414"/>
            <a:ext cx="7777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144" name="Line 144"/>
          <p:cNvSpPr>
            <a:spLocks noChangeShapeType="1"/>
          </p:cNvSpPr>
          <p:nvPr/>
        </p:nvSpPr>
        <p:spPr bwMode="auto">
          <a:xfrm>
            <a:off x="4953000" y="1789429"/>
            <a:ext cx="0" cy="2683985"/>
          </a:xfrm>
          <a:prstGeom prst="line">
            <a:avLst/>
          </a:prstGeom>
          <a:noFill/>
          <a:ln w="38100">
            <a:solidFill>
              <a:srgbClr val="00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147" name="Text Box 147"/>
          <p:cNvSpPr txBox="1">
            <a:spLocks noChangeArrowheads="1"/>
          </p:cNvSpPr>
          <p:nvPr/>
        </p:nvSpPr>
        <p:spPr bwMode="auto">
          <a:xfrm>
            <a:off x="4303665" y="1417916"/>
            <a:ext cx="1354479" cy="371513"/>
          </a:xfrm>
          <a:prstGeom prst="rect">
            <a:avLst/>
          </a:prstGeom>
          <a:noFill/>
          <a:ln w="19050">
            <a:solidFill>
              <a:schemeClr val="accent4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solidFill>
                  <a:schemeClr val="accent4"/>
                </a:solidFill>
                <a:cs typeface="Arial" charset="0"/>
              </a:rPr>
              <a:t>Avg</a:t>
            </a:r>
            <a:r>
              <a:rPr lang="en-US" b="1" dirty="0" smtClean="0">
                <a:solidFill>
                  <a:schemeClr val="accent4"/>
                </a:solidFill>
                <a:cs typeface="Arial" charset="0"/>
              </a:rPr>
              <a:t> 33.2</a:t>
            </a:r>
            <a:endParaRPr lang="en-US" b="1" baseline="-15000" dirty="0">
              <a:solidFill>
                <a:schemeClr val="accent4"/>
              </a:solidFill>
              <a:cs typeface="Arial" charset="0"/>
            </a:endParaRPr>
          </a:p>
        </p:txBody>
      </p:sp>
      <p:grpSp>
        <p:nvGrpSpPr>
          <p:cNvPr id="148" name="Group 148"/>
          <p:cNvGrpSpPr>
            <a:grpSpLocks/>
          </p:cNvGrpSpPr>
          <p:nvPr/>
        </p:nvGrpSpPr>
        <p:grpSpPr bwMode="auto">
          <a:xfrm>
            <a:off x="2670873" y="5111312"/>
            <a:ext cx="3187706" cy="776288"/>
            <a:chOff x="2394" y="3320"/>
            <a:chExt cx="2008" cy="489"/>
          </a:xfrm>
        </p:grpSpPr>
        <p:sp>
          <p:nvSpPr>
            <p:cNvPr id="149" name="Text Box 149"/>
            <p:cNvSpPr txBox="1">
              <a:spLocks noChangeArrowheads="1"/>
            </p:cNvSpPr>
            <p:nvPr/>
          </p:nvSpPr>
          <p:spPr bwMode="auto">
            <a:xfrm>
              <a:off x="2394" y="3486"/>
              <a:ext cx="427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 dirty="0"/>
                <a:t>Z = </a:t>
              </a:r>
            </a:p>
          </p:txBody>
        </p:sp>
        <p:sp>
          <p:nvSpPr>
            <p:cNvPr id="150" name="Line 150"/>
            <p:cNvSpPr>
              <a:spLocks noChangeShapeType="1"/>
            </p:cNvSpPr>
            <p:nvPr/>
          </p:nvSpPr>
          <p:spPr bwMode="auto">
            <a:xfrm>
              <a:off x="2787" y="359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 dirty="0"/>
            </a:p>
          </p:txBody>
        </p:sp>
        <p:sp>
          <p:nvSpPr>
            <p:cNvPr id="151" name="Text Box 151"/>
            <p:cNvSpPr txBox="1">
              <a:spLocks noChangeArrowheads="1"/>
            </p:cNvSpPr>
            <p:nvPr/>
          </p:nvSpPr>
          <p:spPr bwMode="auto">
            <a:xfrm>
              <a:off x="2823" y="3339"/>
              <a:ext cx="481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 b="1" dirty="0" smtClean="0">
                  <a:solidFill>
                    <a:schemeClr val="accent2"/>
                  </a:solidFill>
                </a:rPr>
                <a:t>x</a:t>
              </a:r>
              <a:r>
                <a:rPr lang="en-US" sz="2200" dirty="0" smtClean="0"/>
                <a:t> - </a:t>
              </a:r>
              <a:r>
                <a:rPr lang="en-US" sz="2200" b="1" dirty="0" smtClean="0">
                  <a:solidFill>
                    <a:schemeClr val="accent4"/>
                  </a:solidFill>
                  <a:cs typeface="Arial" charset="0"/>
                </a:rPr>
                <a:t>μ</a:t>
              </a:r>
              <a:endParaRPr lang="en-US" sz="2200" b="1" dirty="0">
                <a:solidFill>
                  <a:schemeClr val="accent4"/>
                </a:solidFill>
                <a:cs typeface="Arial" charset="0"/>
              </a:endParaRPr>
            </a:p>
          </p:txBody>
        </p:sp>
        <p:sp>
          <p:nvSpPr>
            <p:cNvPr id="152" name="Text Box 152"/>
            <p:cNvSpPr txBox="1">
              <a:spLocks noChangeArrowheads="1"/>
            </p:cNvSpPr>
            <p:nvPr/>
          </p:nvSpPr>
          <p:spPr bwMode="auto">
            <a:xfrm>
              <a:off x="2888" y="3536"/>
              <a:ext cx="222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 b="1" dirty="0" smtClean="0">
                  <a:solidFill>
                    <a:srgbClr val="0070C0"/>
                  </a:solidFill>
                  <a:latin typeface="Symbol" pitchFamily="18" charset="2"/>
                  <a:cs typeface="Arial" charset="0"/>
                </a:rPr>
                <a:t>s</a:t>
              </a:r>
              <a:endParaRPr lang="en-US" sz="2200" b="1" dirty="0">
                <a:solidFill>
                  <a:srgbClr val="0070C0"/>
                </a:solidFill>
                <a:latin typeface="Symbol" pitchFamily="18" charset="2"/>
                <a:cs typeface="Arial" charset="0"/>
              </a:endParaRPr>
            </a:p>
          </p:txBody>
        </p:sp>
        <p:sp>
          <p:nvSpPr>
            <p:cNvPr id="153" name="Text Box 153"/>
            <p:cNvSpPr txBox="1">
              <a:spLocks noChangeArrowheads="1"/>
            </p:cNvSpPr>
            <p:nvPr/>
          </p:nvSpPr>
          <p:spPr bwMode="auto">
            <a:xfrm>
              <a:off x="3265" y="3457"/>
              <a:ext cx="218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 dirty="0" smtClean="0"/>
                <a:t>=</a:t>
              </a:r>
              <a:endParaRPr lang="en-US" sz="2200" dirty="0"/>
            </a:p>
          </p:txBody>
        </p:sp>
        <p:sp>
          <p:nvSpPr>
            <p:cNvPr id="154" name="Rectangle 154"/>
            <p:cNvSpPr>
              <a:spLocks noChangeArrowheads="1"/>
            </p:cNvSpPr>
            <p:nvPr/>
          </p:nvSpPr>
          <p:spPr bwMode="auto">
            <a:xfrm>
              <a:off x="3466" y="3320"/>
              <a:ext cx="936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 dirty="0" smtClean="0">
                  <a:sym typeface="Symbol" pitchFamily="18" charset="2"/>
                </a:rPr>
                <a:t>(</a:t>
              </a:r>
              <a:r>
                <a:rPr lang="en-US" sz="2200" dirty="0" smtClean="0">
                  <a:solidFill>
                    <a:schemeClr val="accent2"/>
                  </a:solidFill>
                  <a:sym typeface="Symbol" pitchFamily="18" charset="2"/>
                </a:rPr>
                <a:t>28</a:t>
              </a:r>
              <a:r>
                <a:rPr lang="en-US" sz="2200" dirty="0" smtClean="0">
                  <a:sym typeface="Symbol" pitchFamily="18" charset="2"/>
                </a:rPr>
                <a:t> - </a:t>
              </a:r>
              <a:r>
                <a:rPr lang="en-US" sz="2200" dirty="0" smtClean="0">
                  <a:solidFill>
                    <a:schemeClr val="accent4"/>
                  </a:solidFill>
                  <a:sym typeface="Symbol" pitchFamily="18" charset="2"/>
                </a:rPr>
                <a:t>33.2</a:t>
              </a:r>
              <a:r>
                <a:rPr lang="en-US" sz="2200" dirty="0" smtClean="0">
                  <a:sym typeface="Symbol" pitchFamily="18" charset="2"/>
                </a:rPr>
                <a:t>)</a:t>
              </a:r>
              <a:endParaRPr lang="en-US" sz="2200" b="1" dirty="0">
                <a:sym typeface="Symbol" pitchFamily="18" charset="2"/>
              </a:endParaRPr>
            </a:p>
          </p:txBody>
        </p:sp>
      </p:grpSp>
      <p:sp>
        <p:nvSpPr>
          <p:cNvPr id="160" name="Line 144"/>
          <p:cNvSpPr>
            <a:spLocks noChangeShapeType="1"/>
          </p:cNvSpPr>
          <p:nvPr/>
        </p:nvSpPr>
        <p:spPr bwMode="auto">
          <a:xfrm flipH="1">
            <a:off x="4228969" y="2873214"/>
            <a:ext cx="11319" cy="1635676"/>
          </a:xfrm>
          <a:prstGeom prst="line">
            <a:avLst/>
          </a:prstGeom>
          <a:noFill/>
          <a:ln w="38100">
            <a:solidFill>
              <a:schemeClr val="bg2">
                <a:lumMod val="10000"/>
              </a:scheme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27984" y="47252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7.6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186745" y="206624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28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7833320" y="4473414"/>
            <a:ext cx="1296393" cy="0"/>
          </a:xfrm>
          <a:prstGeom prst="straightConnector1">
            <a:avLst/>
          </a:prstGeom>
          <a:ln w="63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8461296" y="402493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MPa</a:t>
            </a:r>
            <a:endParaRPr lang="en-US" dirty="0"/>
          </a:p>
        </p:txBody>
      </p:sp>
      <p:sp>
        <p:nvSpPr>
          <p:cNvPr id="166" name="Line 73"/>
          <p:cNvSpPr>
            <a:spLocks noChangeShapeType="1"/>
          </p:cNvSpPr>
          <p:nvPr/>
        </p:nvSpPr>
        <p:spPr bwMode="auto">
          <a:xfrm>
            <a:off x="4240289" y="4447866"/>
            <a:ext cx="694385" cy="1883"/>
          </a:xfrm>
          <a:prstGeom prst="line">
            <a:avLst/>
          </a:prstGeom>
          <a:noFill/>
          <a:ln w="50800">
            <a:solidFill>
              <a:srgbClr val="007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dirty="0"/>
          </a:p>
        </p:txBody>
      </p:sp>
      <p:sp>
        <p:nvSpPr>
          <p:cNvPr id="167" name="Line 150"/>
          <p:cNvSpPr>
            <a:spLocks noChangeShapeType="1"/>
          </p:cNvSpPr>
          <p:nvPr/>
        </p:nvSpPr>
        <p:spPr bwMode="auto">
          <a:xfrm>
            <a:off x="4434797" y="5530522"/>
            <a:ext cx="1371728" cy="1417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168" name="Text Box 152"/>
          <p:cNvSpPr txBox="1">
            <a:spLocks noChangeArrowheads="1"/>
          </p:cNvSpPr>
          <p:nvPr/>
        </p:nvSpPr>
        <p:spPr bwMode="auto">
          <a:xfrm>
            <a:off x="4792962" y="5491591"/>
            <a:ext cx="534418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smtClean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5.6</a:t>
            </a:r>
            <a:endParaRPr lang="en-US" sz="2200" b="1" dirty="0">
              <a:solidFill>
                <a:srgbClr val="0070C0"/>
              </a:solidFill>
              <a:latin typeface="Symbol" pitchFamily="18" charset="2"/>
              <a:cs typeface="Arial" charset="0"/>
            </a:endParaRPr>
          </a:p>
        </p:txBody>
      </p:sp>
      <p:sp>
        <p:nvSpPr>
          <p:cNvPr id="169" name="Text Box 153"/>
          <p:cNvSpPr txBox="1">
            <a:spLocks noChangeArrowheads="1"/>
          </p:cNvSpPr>
          <p:nvPr/>
        </p:nvSpPr>
        <p:spPr bwMode="auto">
          <a:xfrm>
            <a:off x="5806525" y="5358169"/>
            <a:ext cx="1462558" cy="94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smtClean="0"/>
              <a:t>= </a:t>
            </a:r>
            <a:r>
              <a:rPr lang="en-US" sz="2200" b="1" dirty="0">
                <a:sym typeface="Symbol" pitchFamily="18" charset="2"/>
              </a:rPr>
              <a:t>- 0.9286</a:t>
            </a:r>
          </a:p>
          <a:p>
            <a:pPr>
              <a:spcBef>
                <a:spcPct val="50000"/>
              </a:spcBef>
            </a:pPr>
            <a:endParaRPr lang="en-US" sz="2200" dirty="0"/>
          </a:p>
        </p:txBody>
      </p:sp>
      <p:sp>
        <p:nvSpPr>
          <p:cNvPr id="170" name="Rectangle 169"/>
          <p:cNvSpPr/>
          <p:nvPr/>
        </p:nvSpPr>
        <p:spPr>
          <a:xfrm>
            <a:off x="2408468" y="5094610"/>
            <a:ext cx="4998319" cy="83005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7" name="Footer Placeholder 7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78" name="Slide Number Placeholder 7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3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24508" y="260648"/>
            <a:ext cx="8858250" cy="85190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1"/>
            <a:r>
              <a: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Symbol" pitchFamily="18" charset="2"/>
              </a:rPr>
              <a:t>How many samples (%) are below the min. target of 28 </a:t>
            </a:r>
            <a:r>
              <a:rPr lang="en-US" sz="2400" b="1" kern="1200" dirty="0" err="1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Symbol" pitchFamily="18" charset="2"/>
              </a:rPr>
              <a:t>Mpa</a:t>
            </a:r>
            <a:r>
              <a: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Symbol" pitchFamily="18" charset="2"/>
              </a:rPr>
              <a:t>?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" y="1484784"/>
            <a:ext cx="6372708" cy="4250584"/>
          </a:xfrm>
        </p:spPr>
      </p:pic>
      <p:sp>
        <p:nvSpPr>
          <p:cNvPr id="9" name="Rounded Rectangle 8"/>
          <p:cNvSpPr/>
          <p:nvPr/>
        </p:nvSpPr>
        <p:spPr>
          <a:xfrm>
            <a:off x="92460" y="2139752"/>
            <a:ext cx="6048672" cy="425152"/>
          </a:xfrm>
          <a:prstGeom prst="roundRect">
            <a:avLst/>
          </a:prstGeom>
          <a:noFill/>
          <a:ln w="1524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316250" y="2176060"/>
            <a:ext cx="360040" cy="320588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1" name="Text Box 153"/>
          <p:cNvSpPr txBox="1">
            <a:spLocks noChangeArrowheads="1"/>
          </p:cNvSpPr>
          <p:nvPr/>
        </p:nvSpPr>
        <p:spPr bwMode="auto">
          <a:xfrm>
            <a:off x="6825207" y="1429212"/>
            <a:ext cx="2837934" cy="94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smtClean="0"/>
              <a:t>Z = </a:t>
            </a:r>
            <a:r>
              <a:rPr lang="en-US" sz="2200" b="1" dirty="0">
                <a:sym typeface="Symbol" pitchFamily="18" charset="2"/>
              </a:rPr>
              <a:t>- </a:t>
            </a:r>
            <a:r>
              <a:rPr lang="en-US" sz="2200" b="1" dirty="0" smtClean="0">
                <a:sym typeface="Symbol" pitchFamily="18" charset="2"/>
              </a:rPr>
              <a:t>0.9286 ~ - 0.</a:t>
            </a:r>
            <a:r>
              <a:rPr lang="en-US" sz="2200" b="1" dirty="0" smtClean="0">
                <a:solidFill>
                  <a:srgbClr val="FF0000"/>
                </a:solidFill>
                <a:sym typeface="Symbol" pitchFamily="18" charset="2"/>
              </a:rPr>
              <a:t>9</a:t>
            </a:r>
            <a:r>
              <a:rPr lang="en-US" sz="2200" b="1" dirty="0" smtClean="0">
                <a:solidFill>
                  <a:srgbClr val="0070C0"/>
                </a:solidFill>
                <a:sym typeface="Symbol" pitchFamily="18" charset="2"/>
              </a:rPr>
              <a:t>3</a:t>
            </a:r>
            <a:endParaRPr lang="en-US" sz="2200" b="1" dirty="0">
              <a:solidFill>
                <a:srgbClr val="0070C0"/>
              </a:solidFill>
              <a:sym typeface="Symbol" pitchFamily="18" charset="2"/>
            </a:endParaRPr>
          </a:p>
          <a:p>
            <a:pPr>
              <a:spcBef>
                <a:spcPct val="50000"/>
              </a:spcBef>
            </a:pPr>
            <a:endParaRPr lang="en-US" sz="2200" dirty="0"/>
          </a:p>
        </p:txBody>
      </p:sp>
      <p:sp>
        <p:nvSpPr>
          <p:cNvPr id="12" name="Right Arrow 11"/>
          <p:cNvSpPr/>
          <p:nvPr/>
        </p:nvSpPr>
        <p:spPr>
          <a:xfrm>
            <a:off x="524508" y="4617132"/>
            <a:ext cx="1872208" cy="288032"/>
          </a:xfrm>
          <a:prstGeom prst="rightArrow">
            <a:avLst/>
          </a:pr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-523497" y="3861048"/>
            <a:ext cx="1512168" cy="288032"/>
          </a:xfrm>
          <a:prstGeom prst="rightArrow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96716" y="4581128"/>
            <a:ext cx="468052" cy="324036"/>
          </a:xfrm>
          <a:prstGeom prst="rect">
            <a:avLst/>
          </a:prstGeom>
          <a:noFill/>
          <a:ln w="2794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Text Box 153"/>
          <p:cNvSpPr txBox="1">
            <a:spLocks noChangeArrowheads="1"/>
          </p:cNvSpPr>
          <p:nvPr/>
        </p:nvSpPr>
        <p:spPr bwMode="auto">
          <a:xfrm>
            <a:off x="6809741" y="2113841"/>
            <a:ext cx="2835933" cy="29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smtClean="0">
                <a:solidFill>
                  <a:schemeClr val="accent1"/>
                </a:solidFill>
              </a:rPr>
              <a:t>P(-0.93) = 1-P(0.93) = 1- 0.8238 </a:t>
            </a:r>
            <a:br>
              <a:rPr lang="en-US" sz="2200" dirty="0" smtClean="0">
                <a:solidFill>
                  <a:schemeClr val="accent1"/>
                </a:solidFill>
              </a:rPr>
            </a:br>
            <a:r>
              <a:rPr lang="en-US" sz="2200" dirty="0" smtClean="0">
                <a:solidFill>
                  <a:schemeClr val="accent1"/>
                </a:solidFill>
              </a:rPr>
              <a:t>= 0.1762</a:t>
            </a:r>
            <a:br>
              <a:rPr lang="en-US" sz="2200" dirty="0" smtClean="0">
                <a:solidFill>
                  <a:schemeClr val="accent1"/>
                </a:solidFill>
              </a:rPr>
            </a:br>
            <a:endParaRPr lang="en-US" sz="2200" dirty="0" smtClean="0">
              <a:solidFill>
                <a:schemeClr val="accent1"/>
              </a:solidFill>
            </a:endParaRPr>
          </a:p>
          <a:p>
            <a:pPr>
              <a:spcBef>
                <a:spcPct val="50000"/>
              </a:spcBef>
            </a:pPr>
            <a:r>
              <a:rPr lang="en-US" sz="2200" b="1" dirty="0" smtClean="0">
                <a:sym typeface="Wingdings" panose="05000000000000000000" pitchFamily="2" charset="2"/>
              </a:rPr>
              <a:t>Conclusion:</a:t>
            </a:r>
            <a:br>
              <a:rPr lang="en-US" sz="2200" b="1" dirty="0" smtClean="0">
                <a:sym typeface="Wingdings" panose="05000000000000000000" pitchFamily="2" charset="2"/>
              </a:rPr>
            </a:br>
            <a:r>
              <a:rPr lang="en-US" sz="2200" b="1" dirty="0" smtClean="0">
                <a:sym typeface="Wingdings" panose="05000000000000000000" pitchFamily="2" charset="2"/>
              </a:rPr>
              <a:t>About 18% of my samples are below the 28 </a:t>
            </a:r>
            <a:r>
              <a:rPr lang="en-US" sz="2200" b="1" dirty="0" err="1" smtClean="0">
                <a:sym typeface="Wingdings" panose="05000000000000000000" pitchFamily="2" charset="2"/>
              </a:rPr>
              <a:t>Mpa</a:t>
            </a:r>
            <a:r>
              <a:rPr lang="en-US" sz="2200" b="1" dirty="0" smtClean="0">
                <a:sym typeface="Wingdings" panose="05000000000000000000" pitchFamily="2" charset="2"/>
              </a:rPr>
              <a:t> target !</a:t>
            </a:r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7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evaluation in practice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723" y="1700213"/>
            <a:ext cx="4623340" cy="421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8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Same strength data (x = 33.2, s = 5.6), the minimum target is 28 MPa.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2"/>
                </a:solidFill>
              </a:rPr>
              <a:t>What should my target for the mean be, so that 95% of the samples are above 28 MPa?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3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Solution</a:t>
            </a:r>
            <a:r>
              <a:rPr lang="en-US" dirty="0" smtClean="0"/>
              <a:t>: The new average target has to be set at 37.2 MPa  </a:t>
            </a:r>
            <a:endParaRPr 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719263" y="2177889"/>
            <a:ext cx="6467475" cy="2286000"/>
            <a:chOff x="1083" y="1440"/>
            <a:chExt cx="4074" cy="1440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V="1">
              <a:off x="1083" y="2878"/>
              <a:ext cx="59" cy="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1142" y="2876"/>
              <a:ext cx="60" cy="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1202" y="2873"/>
              <a:ext cx="60" cy="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1262" y="2868"/>
              <a:ext cx="61" cy="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V="1">
              <a:off x="1323" y="2863"/>
              <a:ext cx="59" cy="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1382" y="2856"/>
              <a:ext cx="60" cy="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V="1">
              <a:off x="1442" y="2847"/>
              <a:ext cx="59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1501" y="2835"/>
              <a:ext cx="62" cy="1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1563" y="2821"/>
              <a:ext cx="59" cy="1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V="1">
              <a:off x="1622" y="2803"/>
              <a:ext cx="59" cy="1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1681" y="2781"/>
              <a:ext cx="60" cy="2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1741" y="2756"/>
              <a:ext cx="61" cy="2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V="1">
              <a:off x="1802" y="2725"/>
              <a:ext cx="60" cy="31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 flipV="1">
              <a:off x="1862" y="2689"/>
              <a:ext cx="59" cy="3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1921" y="2646"/>
              <a:ext cx="60" cy="4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V="1">
              <a:off x="1981" y="2598"/>
              <a:ext cx="60" cy="4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V="1">
              <a:off x="2041" y="2544"/>
              <a:ext cx="60" cy="5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V="1">
              <a:off x="2101" y="2482"/>
              <a:ext cx="60" cy="6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V="1">
              <a:off x="2161" y="2416"/>
              <a:ext cx="60" cy="6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2221" y="2342"/>
              <a:ext cx="60" cy="7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 flipV="1">
              <a:off x="2281" y="2264"/>
              <a:ext cx="60" cy="7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 flipV="1">
              <a:off x="2341" y="2181"/>
              <a:ext cx="59" cy="8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2400" y="2096"/>
              <a:ext cx="60" cy="8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 flipV="1">
              <a:off x="2460" y="2008"/>
              <a:ext cx="60" cy="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V="1">
              <a:off x="2520" y="1921"/>
              <a:ext cx="61" cy="8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V="1">
              <a:off x="2581" y="1835"/>
              <a:ext cx="59" cy="8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V="1">
              <a:off x="2640" y="1754"/>
              <a:ext cx="60" cy="81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 flipV="1">
              <a:off x="2700" y="1678"/>
              <a:ext cx="60" cy="7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 flipV="1">
              <a:off x="2760" y="1610"/>
              <a:ext cx="60" cy="6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V="1">
              <a:off x="2820" y="1551"/>
              <a:ext cx="59" cy="5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 flipV="1">
              <a:off x="2879" y="1503"/>
              <a:ext cx="60" cy="4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 flipV="1">
              <a:off x="2939" y="1469"/>
              <a:ext cx="61" cy="3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V="1">
              <a:off x="3000" y="1447"/>
              <a:ext cx="60" cy="2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3060" y="1440"/>
              <a:ext cx="60" cy="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3120" y="1440"/>
              <a:ext cx="59" cy="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>
              <a:off x="3179" y="1447"/>
              <a:ext cx="60" cy="2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>
              <a:off x="3239" y="1469"/>
              <a:ext cx="60" cy="3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>
              <a:off x="3299" y="1503"/>
              <a:ext cx="61" cy="4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Line 43"/>
            <p:cNvSpPr>
              <a:spLocks noChangeShapeType="1"/>
            </p:cNvSpPr>
            <p:nvPr/>
          </p:nvSpPr>
          <p:spPr bwMode="auto">
            <a:xfrm>
              <a:off x="3360" y="1551"/>
              <a:ext cx="59" cy="5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>
              <a:off x="3419" y="1610"/>
              <a:ext cx="60" cy="6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Line 45"/>
            <p:cNvSpPr>
              <a:spLocks noChangeShapeType="1"/>
            </p:cNvSpPr>
            <p:nvPr/>
          </p:nvSpPr>
          <p:spPr bwMode="auto">
            <a:xfrm>
              <a:off x="3479" y="1678"/>
              <a:ext cx="59" cy="7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>
              <a:off x="3538" y="1754"/>
              <a:ext cx="62" cy="81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Line 47"/>
            <p:cNvSpPr>
              <a:spLocks noChangeShapeType="1"/>
            </p:cNvSpPr>
            <p:nvPr/>
          </p:nvSpPr>
          <p:spPr bwMode="auto">
            <a:xfrm>
              <a:off x="3600" y="1835"/>
              <a:ext cx="59" cy="8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Line 48"/>
            <p:cNvSpPr>
              <a:spLocks noChangeShapeType="1"/>
            </p:cNvSpPr>
            <p:nvPr/>
          </p:nvSpPr>
          <p:spPr bwMode="auto">
            <a:xfrm>
              <a:off x="3659" y="1921"/>
              <a:ext cx="59" cy="8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Line 49"/>
            <p:cNvSpPr>
              <a:spLocks noChangeShapeType="1"/>
            </p:cNvSpPr>
            <p:nvPr/>
          </p:nvSpPr>
          <p:spPr bwMode="auto">
            <a:xfrm>
              <a:off x="3718" y="2008"/>
              <a:ext cx="60" cy="8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50"/>
            <p:cNvSpPr>
              <a:spLocks noChangeShapeType="1"/>
            </p:cNvSpPr>
            <p:nvPr/>
          </p:nvSpPr>
          <p:spPr bwMode="auto">
            <a:xfrm>
              <a:off x="3778" y="2096"/>
              <a:ext cx="61" cy="8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51"/>
            <p:cNvSpPr>
              <a:spLocks noChangeShapeType="1"/>
            </p:cNvSpPr>
            <p:nvPr/>
          </p:nvSpPr>
          <p:spPr bwMode="auto">
            <a:xfrm>
              <a:off x="3839" y="2181"/>
              <a:ext cx="60" cy="8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Line 52"/>
            <p:cNvSpPr>
              <a:spLocks noChangeShapeType="1"/>
            </p:cNvSpPr>
            <p:nvPr/>
          </p:nvSpPr>
          <p:spPr bwMode="auto">
            <a:xfrm>
              <a:off x="3899" y="2264"/>
              <a:ext cx="59" cy="7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Line 53"/>
            <p:cNvSpPr>
              <a:spLocks noChangeShapeType="1"/>
            </p:cNvSpPr>
            <p:nvPr/>
          </p:nvSpPr>
          <p:spPr bwMode="auto">
            <a:xfrm>
              <a:off x="3958" y="2342"/>
              <a:ext cx="60" cy="7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Line 54"/>
            <p:cNvSpPr>
              <a:spLocks noChangeShapeType="1"/>
            </p:cNvSpPr>
            <p:nvPr/>
          </p:nvSpPr>
          <p:spPr bwMode="auto">
            <a:xfrm>
              <a:off x="4018" y="2416"/>
              <a:ext cx="60" cy="6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Line 55"/>
            <p:cNvSpPr>
              <a:spLocks noChangeShapeType="1"/>
            </p:cNvSpPr>
            <p:nvPr/>
          </p:nvSpPr>
          <p:spPr bwMode="auto">
            <a:xfrm>
              <a:off x="4078" y="2482"/>
              <a:ext cx="61" cy="6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Line 56"/>
            <p:cNvSpPr>
              <a:spLocks noChangeShapeType="1"/>
            </p:cNvSpPr>
            <p:nvPr/>
          </p:nvSpPr>
          <p:spPr bwMode="auto">
            <a:xfrm>
              <a:off x="4139" y="2544"/>
              <a:ext cx="59" cy="5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Line 57"/>
            <p:cNvSpPr>
              <a:spLocks noChangeShapeType="1"/>
            </p:cNvSpPr>
            <p:nvPr/>
          </p:nvSpPr>
          <p:spPr bwMode="auto">
            <a:xfrm>
              <a:off x="4198" y="2598"/>
              <a:ext cx="60" cy="4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Line 58"/>
            <p:cNvSpPr>
              <a:spLocks noChangeShapeType="1"/>
            </p:cNvSpPr>
            <p:nvPr/>
          </p:nvSpPr>
          <p:spPr bwMode="auto">
            <a:xfrm>
              <a:off x="4258" y="2646"/>
              <a:ext cx="60" cy="4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Line 59"/>
            <p:cNvSpPr>
              <a:spLocks noChangeShapeType="1"/>
            </p:cNvSpPr>
            <p:nvPr/>
          </p:nvSpPr>
          <p:spPr bwMode="auto">
            <a:xfrm>
              <a:off x="4318" y="2689"/>
              <a:ext cx="60" cy="36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Line 60"/>
            <p:cNvSpPr>
              <a:spLocks noChangeShapeType="1"/>
            </p:cNvSpPr>
            <p:nvPr/>
          </p:nvSpPr>
          <p:spPr bwMode="auto">
            <a:xfrm>
              <a:off x="4378" y="2725"/>
              <a:ext cx="60" cy="31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Line 61"/>
            <p:cNvSpPr>
              <a:spLocks noChangeShapeType="1"/>
            </p:cNvSpPr>
            <p:nvPr/>
          </p:nvSpPr>
          <p:spPr bwMode="auto">
            <a:xfrm>
              <a:off x="4438" y="2756"/>
              <a:ext cx="59" cy="2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Line 62"/>
            <p:cNvSpPr>
              <a:spLocks noChangeShapeType="1"/>
            </p:cNvSpPr>
            <p:nvPr/>
          </p:nvSpPr>
          <p:spPr bwMode="auto">
            <a:xfrm>
              <a:off x="4497" y="2781"/>
              <a:ext cx="60" cy="2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Line 63"/>
            <p:cNvSpPr>
              <a:spLocks noChangeShapeType="1"/>
            </p:cNvSpPr>
            <p:nvPr/>
          </p:nvSpPr>
          <p:spPr bwMode="auto">
            <a:xfrm>
              <a:off x="4557" y="2803"/>
              <a:ext cx="61" cy="18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Line 64"/>
            <p:cNvSpPr>
              <a:spLocks noChangeShapeType="1"/>
            </p:cNvSpPr>
            <p:nvPr/>
          </p:nvSpPr>
          <p:spPr bwMode="auto">
            <a:xfrm>
              <a:off x="4618" y="2821"/>
              <a:ext cx="59" cy="14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Line 65"/>
            <p:cNvSpPr>
              <a:spLocks noChangeShapeType="1"/>
            </p:cNvSpPr>
            <p:nvPr/>
          </p:nvSpPr>
          <p:spPr bwMode="auto">
            <a:xfrm>
              <a:off x="4677" y="2835"/>
              <a:ext cx="60" cy="1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Line 66"/>
            <p:cNvSpPr>
              <a:spLocks noChangeShapeType="1"/>
            </p:cNvSpPr>
            <p:nvPr/>
          </p:nvSpPr>
          <p:spPr bwMode="auto">
            <a:xfrm>
              <a:off x="4737" y="2847"/>
              <a:ext cx="60" cy="9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Line 67"/>
            <p:cNvSpPr>
              <a:spLocks noChangeShapeType="1"/>
            </p:cNvSpPr>
            <p:nvPr/>
          </p:nvSpPr>
          <p:spPr bwMode="auto">
            <a:xfrm>
              <a:off x="4797" y="2856"/>
              <a:ext cx="60" cy="7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Line 68"/>
            <p:cNvSpPr>
              <a:spLocks noChangeShapeType="1"/>
            </p:cNvSpPr>
            <p:nvPr/>
          </p:nvSpPr>
          <p:spPr bwMode="auto">
            <a:xfrm>
              <a:off x="4857" y="2863"/>
              <a:ext cx="59" cy="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Line 69"/>
            <p:cNvSpPr>
              <a:spLocks noChangeShapeType="1"/>
            </p:cNvSpPr>
            <p:nvPr/>
          </p:nvSpPr>
          <p:spPr bwMode="auto">
            <a:xfrm>
              <a:off x="4916" y="2868"/>
              <a:ext cx="61" cy="5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Line 70"/>
            <p:cNvSpPr>
              <a:spLocks noChangeShapeType="1"/>
            </p:cNvSpPr>
            <p:nvPr/>
          </p:nvSpPr>
          <p:spPr bwMode="auto">
            <a:xfrm>
              <a:off x="4977" y="2873"/>
              <a:ext cx="60" cy="3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Line 71"/>
            <p:cNvSpPr>
              <a:spLocks noChangeShapeType="1"/>
            </p:cNvSpPr>
            <p:nvPr/>
          </p:nvSpPr>
          <p:spPr bwMode="auto">
            <a:xfrm>
              <a:off x="5037" y="2876"/>
              <a:ext cx="60" cy="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72"/>
            <p:cNvSpPr>
              <a:spLocks noChangeShapeType="1"/>
            </p:cNvSpPr>
            <p:nvPr/>
          </p:nvSpPr>
          <p:spPr bwMode="auto">
            <a:xfrm>
              <a:off x="5097" y="2878"/>
              <a:ext cx="60" cy="2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3" name="Line 73"/>
          <p:cNvSpPr>
            <a:spLocks noChangeShapeType="1"/>
          </p:cNvSpPr>
          <p:nvPr/>
        </p:nvSpPr>
        <p:spPr bwMode="auto">
          <a:xfrm flipH="1">
            <a:off x="3430588" y="3825714"/>
            <a:ext cx="0" cy="647700"/>
          </a:xfrm>
          <a:prstGeom prst="line">
            <a:avLst/>
          </a:prstGeom>
          <a:noFill/>
          <a:ln w="76200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 dirty="0"/>
          </a:p>
        </p:txBody>
      </p:sp>
      <p:sp>
        <p:nvSpPr>
          <p:cNvPr id="74" name="Line 74"/>
          <p:cNvSpPr>
            <a:spLocks noChangeShapeType="1"/>
          </p:cNvSpPr>
          <p:nvPr/>
        </p:nvSpPr>
        <p:spPr bwMode="auto">
          <a:xfrm>
            <a:off x="1352550" y="4473414"/>
            <a:ext cx="77771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grpSp>
        <p:nvGrpSpPr>
          <p:cNvPr id="75" name="Group 75"/>
          <p:cNvGrpSpPr>
            <a:grpSpLocks/>
          </p:cNvGrpSpPr>
          <p:nvPr/>
        </p:nvGrpSpPr>
        <p:grpSpPr bwMode="auto">
          <a:xfrm>
            <a:off x="2278063" y="2174714"/>
            <a:ext cx="6467475" cy="2286000"/>
            <a:chOff x="1083" y="1440"/>
            <a:chExt cx="4074" cy="1440"/>
          </a:xfrm>
        </p:grpSpPr>
        <p:sp>
          <p:nvSpPr>
            <p:cNvPr id="76" name="Line 76"/>
            <p:cNvSpPr>
              <a:spLocks noChangeShapeType="1"/>
            </p:cNvSpPr>
            <p:nvPr/>
          </p:nvSpPr>
          <p:spPr bwMode="auto">
            <a:xfrm flipV="1">
              <a:off x="1083" y="2878"/>
              <a:ext cx="59" cy="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Line 77"/>
            <p:cNvSpPr>
              <a:spLocks noChangeShapeType="1"/>
            </p:cNvSpPr>
            <p:nvPr/>
          </p:nvSpPr>
          <p:spPr bwMode="auto">
            <a:xfrm flipV="1">
              <a:off x="1142" y="2876"/>
              <a:ext cx="60" cy="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" name="Line 78"/>
            <p:cNvSpPr>
              <a:spLocks noChangeShapeType="1"/>
            </p:cNvSpPr>
            <p:nvPr/>
          </p:nvSpPr>
          <p:spPr bwMode="auto">
            <a:xfrm flipV="1">
              <a:off x="1202" y="2873"/>
              <a:ext cx="60" cy="3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Line 79"/>
            <p:cNvSpPr>
              <a:spLocks noChangeShapeType="1"/>
            </p:cNvSpPr>
            <p:nvPr/>
          </p:nvSpPr>
          <p:spPr bwMode="auto">
            <a:xfrm flipV="1">
              <a:off x="1262" y="2868"/>
              <a:ext cx="61" cy="5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" name="Line 80"/>
            <p:cNvSpPr>
              <a:spLocks noChangeShapeType="1"/>
            </p:cNvSpPr>
            <p:nvPr/>
          </p:nvSpPr>
          <p:spPr bwMode="auto">
            <a:xfrm flipV="1">
              <a:off x="1323" y="2863"/>
              <a:ext cx="59" cy="5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" name="Line 81"/>
            <p:cNvSpPr>
              <a:spLocks noChangeShapeType="1"/>
            </p:cNvSpPr>
            <p:nvPr/>
          </p:nvSpPr>
          <p:spPr bwMode="auto">
            <a:xfrm flipV="1">
              <a:off x="1382" y="2856"/>
              <a:ext cx="60" cy="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" name="Line 82"/>
            <p:cNvSpPr>
              <a:spLocks noChangeShapeType="1"/>
            </p:cNvSpPr>
            <p:nvPr/>
          </p:nvSpPr>
          <p:spPr bwMode="auto">
            <a:xfrm flipV="1">
              <a:off x="1442" y="2847"/>
              <a:ext cx="59" cy="9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Line 83"/>
            <p:cNvSpPr>
              <a:spLocks noChangeShapeType="1"/>
            </p:cNvSpPr>
            <p:nvPr/>
          </p:nvSpPr>
          <p:spPr bwMode="auto">
            <a:xfrm flipV="1">
              <a:off x="1501" y="2835"/>
              <a:ext cx="62" cy="1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Line 84"/>
            <p:cNvSpPr>
              <a:spLocks noChangeShapeType="1"/>
            </p:cNvSpPr>
            <p:nvPr/>
          </p:nvSpPr>
          <p:spPr bwMode="auto">
            <a:xfrm flipV="1">
              <a:off x="1563" y="2821"/>
              <a:ext cx="59" cy="1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Line 85"/>
            <p:cNvSpPr>
              <a:spLocks noChangeShapeType="1"/>
            </p:cNvSpPr>
            <p:nvPr/>
          </p:nvSpPr>
          <p:spPr bwMode="auto">
            <a:xfrm flipV="1">
              <a:off x="1622" y="2803"/>
              <a:ext cx="59" cy="1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Line 86"/>
            <p:cNvSpPr>
              <a:spLocks noChangeShapeType="1"/>
            </p:cNvSpPr>
            <p:nvPr/>
          </p:nvSpPr>
          <p:spPr bwMode="auto">
            <a:xfrm flipV="1">
              <a:off x="1681" y="2781"/>
              <a:ext cx="60" cy="2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Line 87"/>
            <p:cNvSpPr>
              <a:spLocks noChangeShapeType="1"/>
            </p:cNvSpPr>
            <p:nvPr/>
          </p:nvSpPr>
          <p:spPr bwMode="auto">
            <a:xfrm flipV="1">
              <a:off x="1741" y="2756"/>
              <a:ext cx="61" cy="25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Line 88"/>
            <p:cNvSpPr>
              <a:spLocks noChangeShapeType="1"/>
            </p:cNvSpPr>
            <p:nvPr/>
          </p:nvSpPr>
          <p:spPr bwMode="auto">
            <a:xfrm flipV="1">
              <a:off x="1802" y="2725"/>
              <a:ext cx="60" cy="31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Line 89"/>
            <p:cNvSpPr>
              <a:spLocks noChangeShapeType="1"/>
            </p:cNvSpPr>
            <p:nvPr/>
          </p:nvSpPr>
          <p:spPr bwMode="auto">
            <a:xfrm flipV="1">
              <a:off x="1862" y="2689"/>
              <a:ext cx="59" cy="3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Line 90"/>
            <p:cNvSpPr>
              <a:spLocks noChangeShapeType="1"/>
            </p:cNvSpPr>
            <p:nvPr/>
          </p:nvSpPr>
          <p:spPr bwMode="auto">
            <a:xfrm flipV="1">
              <a:off x="1921" y="2646"/>
              <a:ext cx="60" cy="43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Line 91"/>
            <p:cNvSpPr>
              <a:spLocks noChangeShapeType="1"/>
            </p:cNvSpPr>
            <p:nvPr/>
          </p:nvSpPr>
          <p:spPr bwMode="auto">
            <a:xfrm flipV="1">
              <a:off x="1981" y="2598"/>
              <a:ext cx="60" cy="4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Line 92"/>
            <p:cNvSpPr>
              <a:spLocks noChangeShapeType="1"/>
            </p:cNvSpPr>
            <p:nvPr/>
          </p:nvSpPr>
          <p:spPr bwMode="auto">
            <a:xfrm flipV="1">
              <a:off x="2041" y="2544"/>
              <a:ext cx="60" cy="5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Line 93"/>
            <p:cNvSpPr>
              <a:spLocks noChangeShapeType="1"/>
            </p:cNvSpPr>
            <p:nvPr/>
          </p:nvSpPr>
          <p:spPr bwMode="auto">
            <a:xfrm flipV="1">
              <a:off x="2101" y="2482"/>
              <a:ext cx="60" cy="6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Line 94"/>
            <p:cNvSpPr>
              <a:spLocks noChangeShapeType="1"/>
            </p:cNvSpPr>
            <p:nvPr/>
          </p:nvSpPr>
          <p:spPr bwMode="auto">
            <a:xfrm flipV="1">
              <a:off x="2161" y="2416"/>
              <a:ext cx="60" cy="6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Line 95"/>
            <p:cNvSpPr>
              <a:spLocks noChangeShapeType="1"/>
            </p:cNvSpPr>
            <p:nvPr/>
          </p:nvSpPr>
          <p:spPr bwMode="auto">
            <a:xfrm flipV="1">
              <a:off x="2221" y="2342"/>
              <a:ext cx="60" cy="7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Line 96"/>
            <p:cNvSpPr>
              <a:spLocks noChangeShapeType="1"/>
            </p:cNvSpPr>
            <p:nvPr/>
          </p:nvSpPr>
          <p:spPr bwMode="auto">
            <a:xfrm flipV="1">
              <a:off x="2281" y="2264"/>
              <a:ext cx="60" cy="7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Line 97"/>
            <p:cNvSpPr>
              <a:spLocks noChangeShapeType="1"/>
            </p:cNvSpPr>
            <p:nvPr/>
          </p:nvSpPr>
          <p:spPr bwMode="auto">
            <a:xfrm flipV="1">
              <a:off x="2341" y="2181"/>
              <a:ext cx="59" cy="83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Line 98"/>
            <p:cNvSpPr>
              <a:spLocks noChangeShapeType="1"/>
            </p:cNvSpPr>
            <p:nvPr/>
          </p:nvSpPr>
          <p:spPr bwMode="auto">
            <a:xfrm flipV="1">
              <a:off x="2400" y="2096"/>
              <a:ext cx="60" cy="85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Line 99"/>
            <p:cNvSpPr>
              <a:spLocks noChangeShapeType="1"/>
            </p:cNvSpPr>
            <p:nvPr/>
          </p:nvSpPr>
          <p:spPr bwMode="auto">
            <a:xfrm flipV="1">
              <a:off x="2460" y="2008"/>
              <a:ext cx="60" cy="8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Line 100"/>
            <p:cNvSpPr>
              <a:spLocks noChangeShapeType="1"/>
            </p:cNvSpPr>
            <p:nvPr/>
          </p:nvSpPr>
          <p:spPr bwMode="auto">
            <a:xfrm flipV="1">
              <a:off x="2520" y="1921"/>
              <a:ext cx="61" cy="8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Line 101"/>
            <p:cNvSpPr>
              <a:spLocks noChangeShapeType="1"/>
            </p:cNvSpPr>
            <p:nvPr/>
          </p:nvSpPr>
          <p:spPr bwMode="auto">
            <a:xfrm flipV="1">
              <a:off x="2581" y="1835"/>
              <a:ext cx="59" cy="8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Line 102"/>
            <p:cNvSpPr>
              <a:spLocks noChangeShapeType="1"/>
            </p:cNvSpPr>
            <p:nvPr/>
          </p:nvSpPr>
          <p:spPr bwMode="auto">
            <a:xfrm flipV="1">
              <a:off x="2640" y="1754"/>
              <a:ext cx="60" cy="81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Line 103"/>
            <p:cNvSpPr>
              <a:spLocks noChangeShapeType="1"/>
            </p:cNvSpPr>
            <p:nvPr/>
          </p:nvSpPr>
          <p:spPr bwMode="auto">
            <a:xfrm flipV="1">
              <a:off x="2700" y="1678"/>
              <a:ext cx="60" cy="7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104"/>
            <p:cNvSpPr>
              <a:spLocks noChangeShapeType="1"/>
            </p:cNvSpPr>
            <p:nvPr/>
          </p:nvSpPr>
          <p:spPr bwMode="auto">
            <a:xfrm flipV="1">
              <a:off x="2760" y="1610"/>
              <a:ext cx="60" cy="6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105"/>
            <p:cNvSpPr>
              <a:spLocks noChangeShapeType="1"/>
            </p:cNvSpPr>
            <p:nvPr/>
          </p:nvSpPr>
          <p:spPr bwMode="auto">
            <a:xfrm flipV="1">
              <a:off x="2820" y="1551"/>
              <a:ext cx="59" cy="59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Line 106"/>
            <p:cNvSpPr>
              <a:spLocks noChangeShapeType="1"/>
            </p:cNvSpPr>
            <p:nvPr/>
          </p:nvSpPr>
          <p:spPr bwMode="auto">
            <a:xfrm flipV="1">
              <a:off x="2879" y="1503"/>
              <a:ext cx="60" cy="4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Line 107"/>
            <p:cNvSpPr>
              <a:spLocks noChangeShapeType="1"/>
            </p:cNvSpPr>
            <p:nvPr/>
          </p:nvSpPr>
          <p:spPr bwMode="auto">
            <a:xfrm flipV="1">
              <a:off x="2939" y="1469"/>
              <a:ext cx="61" cy="3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" name="Line 108"/>
            <p:cNvSpPr>
              <a:spLocks noChangeShapeType="1"/>
            </p:cNvSpPr>
            <p:nvPr/>
          </p:nvSpPr>
          <p:spPr bwMode="auto">
            <a:xfrm flipV="1">
              <a:off x="3000" y="1447"/>
              <a:ext cx="60" cy="2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Line 109"/>
            <p:cNvSpPr>
              <a:spLocks noChangeShapeType="1"/>
            </p:cNvSpPr>
            <p:nvPr/>
          </p:nvSpPr>
          <p:spPr bwMode="auto">
            <a:xfrm flipV="1">
              <a:off x="3060" y="1440"/>
              <a:ext cx="60" cy="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" name="Line 110"/>
            <p:cNvSpPr>
              <a:spLocks noChangeShapeType="1"/>
            </p:cNvSpPr>
            <p:nvPr/>
          </p:nvSpPr>
          <p:spPr bwMode="auto">
            <a:xfrm>
              <a:off x="3120" y="1440"/>
              <a:ext cx="59" cy="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Line 111"/>
            <p:cNvSpPr>
              <a:spLocks noChangeShapeType="1"/>
            </p:cNvSpPr>
            <p:nvPr/>
          </p:nvSpPr>
          <p:spPr bwMode="auto">
            <a:xfrm>
              <a:off x="3179" y="1447"/>
              <a:ext cx="60" cy="2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Line 112"/>
            <p:cNvSpPr>
              <a:spLocks noChangeShapeType="1"/>
            </p:cNvSpPr>
            <p:nvPr/>
          </p:nvSpPr>
          <p:spPr bwMode="auto">
            <a:xfrm>
              <a:off x="3239" y="1469"/>
              <a:ext cx="60" cy="3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Line 113"/>
            <p:cNvSpPr>
              <a:spLocks noChangeShapeType="1"/>
            </p:cNvSpPr>
            <p:nvPr/>
          </p:nvSpPr>
          <p:spPr bwMode="auto">
            <a:xfrm>
              <a:off x="3299" y="1503"/>
              <a:ext cx="61" cy="4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Line 114"/>
            <p:cNvSpPr>
              <a:spLocks noChangeShapeType="1"/>
            </p:cNvSpPr>
            <p:nvPr/>
          </p:nvSpPr>
          <p:spPr bwMode="auto">
            <a:xfrm>
              <a:off x="3360" y="1551"/>
              <a:ext cx="59" cy="59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Line 115"/>
            <p:cNvSpPr>
              <a:spLocks noChangeShapeType="1"/>
            </p:cNvSpPr>
            <p:nvPr/>
          </p:nvSpPr>
          <p:spPr bwMode="auto">
            <a:xfrm>
              <a:off x="3419" y="1610"/>
              <a:ext cx="60" cy="6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Line 116"/>
            <p:cNvSpPr>
              <a:spLocks noChangeShapeType="1"/>
            </p:cNvSpPr>
            <p:nvPr/>
          </p:nvSpPr>
          <p:spPr bwMode="auto">
            <a:xfrm>
              <a:off x="3479" y="1678"/>
              <a:ext cx="59" cy="7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" name="Line 117"/>
            <p:cNvSpPr>
              <a:spLocks noChangeShapeType="1"/>
            </p:cNvSpPr>
            <p:nvPr/>
          </p:nvSpPr>
          <p:spPr bwMode="auto">
            <a:xfrm>
              <a:off x="3538" y="1754"/>
              <a:ext cx="62" cy="81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" name="Line 118"/>
            <p:cNvSpPr>
              <a:spLocks noChangeShapeType="1"/>
            </p:cNvSpPr>
            <p:nvPr/>
          </p:nvSpPr>
          <p:spPr bwMode="auto">
            <a:xfrm>
              <a:off x="3600" y="1835"/>
              <a:ext cx="59" cy="8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Line 119"/>
            <p:cNvSpPr>
              <a:spLocks noChangeShapeType="1"/>
            </p:cNvSpPr>
            <p:nvPr/>
          </p:nvSpPr>
          <p:spPr bwMode="auto">
            <a:xfrm>
              <a:off x="3659" y="1921"/>
              <a:ext cx="59" cy="8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Line 120"/>
            <p:cNvSpPr>
              <a:spLocks noChangeShapeType="1"/>
            </p:cNvSpPr>
            <p:nvPr/>
          </p:nvSpPr>
          <p:spPr bwMode="auto">
            <a:xfrm>
              <a:off x="3718" y="2008"/>
              <a:ext cx="60" cy="8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Line 121"/>
            <p:cNvSpPr>
              <a:spLocks noChangeShapeType="1"/>
            </p:cNvSpPr>
            <p:nvPr/>
          </p:nvSpPr>
          <p:spPr bwMode="auto">
            <a:xfrm>
              <a:off x="3778" y="2096"/>
              <a:ext cx="61" cy="85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Line 122"/>
            <p:cNvSpPr>
              <a:spLocks noChangeShapeType="1"/>
            </p:cNvSpPr>
            <p:nvPr/>
          </p:nvSpPr>
          <p:spPr bwMode="auto">
            <a:xfrm>
              <a:off x="3839" y="2181"/>
              <a:ext cx="60" cy="83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Line 123"/>
            <p:cNvSpPr>
              <a:spLocks noChangeShapeType="1"/>
            </p:cNvSpPr>
            <p:nvPr/>
          </p:nvSpPr>
          <p:spPr bwMode="auto">
            <a:xfrm>
              <a:off x="3899" y="2264"/>
              <a:ext cx="59" cy="7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" name="Line 124"/>
            <p:cNvSpPr>
              <a:spLocks noChangeShapeType="1"/>
            </p:cNvSpPr>
            <p:nvPr/>
          </p:nvSpPr>
          <p:spPr bwMode="auto">
            <a:xfrm>
              <a:off x="3958" y="2342"/>
              <a:ext cx="60" cy="7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" name="Line 125"/>
            <p:cNvSpPr>
              <a:spLocks noChangeShapeType="1"/>
            </p:cNvSpPr>
            <p:nvPr/>
          </p:nvSpPr>
          <p:spPr bwMode="auto">
            <a:xfrm>
              <a:off x="4018" y="2416"/>
              <a:ext cx="60" cy="6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" name="Line 126"/>
            <p:cNvSpPr>
              <a:spLocks noChangeShapeType="1"/>
            </p:cNvSpPr>
            <p:nvPr/>
          </p:nvSpPr>
          <p:spPr bwMode="auto">
            <a:xfrm>
              <a:off x="4078" y="2482"/>
              <a:ext cx="61" cy="6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" name="Line 127"/>
            <p:cNvSpPr>
              <a:spLocks noChangeShapeType="1"/>
            </p:cNvSpPr>
            <p:nvPr/>
          </p:nvSpPr>
          <p:spPr bwMode="auto">
            <a:xfrm>
              <a:off x="4139" y="2544"/>
              <a:ext cx="59" cy="5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" name="Line 128"/>
            <p:cNvSpPr>
              <a:spLocks noChangeShapeType="1"/>
            </p:cNvSpPr>
            <p:nvPr/>
          </p:nvSpPr>
          <p:spPr bwMode="auto">
            <a:xfrm>
              <a:off x="4198" y="2598"/>
              <a:ext cx="60" cy="4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" name="Line 129"/>
            <p:cNvSpPr>
              <a:spLocks noChangeShapeType="1"/>
            </p:cNvSpPr>
            <p:nvPr/>
          </p:nvSpPr>
          <p:spPr bwMode="auto">
            <a:xfrm>
              <a:off x="4258" y="2646"/>
              <a:ext cx="60" cy="43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" name="Line 130"/>
            <p:cNvSpPr>
              <a:spLocks noChangeShapeType="1"/>
            </p:cNvSpPr>
            <p:nvPr/>
          </p:nvSpPr>
          <p:spPr bwMode="auto">
            <a:xfrm>
              <a:off x="4318" y="2689"/>
              <a:ext cx="60" cy="3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" name="Line 131"/>
            <p:cNvSpPr>
              <a:spLocks noChangeShapeType="1"/>
            </p:cNvSpPr>
            <p:nvPr/>
          </p:nvSpPr>
          <p:spPr bwMode="auto">
            <a:xfrm>
              <a:off x="4378" y="2725"/>
              <a:ext cx="60" cy="31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" name="Line 132"/>
            <p:cNvSpPr>
              <a:spLocks noChangeShapeType="1"/>
            </p:cNvSpPr>
            <p:nvPr/>
          </p:nvSpPr>
          <p:spPr bwMode="auto">
            <a:xfrm>
              <a:off x="4438" y="2756"/>
              <a:ext cx="59" cy="25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" name="Line 133"/>
            <p:cNvSpPr>
              <a:spLocks noChangeShapeType="1"/>
            </p:cNvSpPr>
            <p:nvPr/>
          </p:nvSpPr>
          <p:spPr bwMode="auto">
            <a:xfrm>
              <a:off x="4497" y="2781"/>
              <a:ext cx="60" cy="2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" name="Line 134"/>
            <p:cNvSpPr>
              <a:spLocks noChangeShapeType="1"/>
            </p:cNvSpPr>
            <p:nvPr/>
          </p:nvSpPr>
          <p:spPr bwMode="auto">
            <a:xfrm>
              <a:off x="4557" y="2803"/>
              <a:ext cx="61" cy="18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" name="Line 135"/>
            <p:cNvSpPr>
              <a:spLocks noChangeShapeType="1"/>
            </p:cNvSpPr>
            <p:nvPr/>
          </p:nvSpPr>
          <p:spPr bwMode="auto">
            <a:xfrm>
              <a:off x="4618" y="2821"/>
              <a:ext cx="59" cy="1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" name="Line 136"/>
            <p:cNvSpPr>
              <a:spLocks noChangeShapeType="1"/>
            </p:cNvSpPr>
            <p:nvPr/>
          </p:nvSpPr>
          <p:spPr bwMode="auto">
            <a:xfrm>
              <a:off x="4677" y="2835"/>
              <a:ext cx="60" cy="1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" name="Line 137"/>
            <p:cNvSpPr>
              <a:spLocks noChangeShapeType="1"/>
            </p:cNvSpPr>
            <p:nvPr/>
          </p:nvSpPr>
          <p:spPr bwMode="auto">
            <a:xfrm>
              <a:off x="4737" y="2847"/>
              <a:ext cx="60" cy="9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" name="Line 138"/>
            <p:cNvSpPr>
              <a:spLocks noChangeShapeType="1"/>
            </p:cNvSpPr>
            <p:nvPr/>
          </p:nvSpPr>
          <p:spPr bwMode="auto">
            <a:xfrm>
              <a:off x="4797" y="2856"/>
              <a:ext cx="60" cy="7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" name="Line 139"/>
            <p:cNvSpPr>
              <a:spLocks noChangeShapeType="1"/>
            </p:cNvSpPr>
            <p:nvPr/>
          </p:nvSpPr>
          <p:spPr bwMode="auto">
            <a:xfrm>
              <a:off x="4857" y="2863"/>
              <a:ext cx="59" cy="5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" name="Line 140"/>
            <p:cNvSpPr>
              <a:spLocks noChangeShapeType="1"/>
            </p:cNvSpPr>
            <p:nvPr/>
          </p:nvSpPr>
          <p:spPr bwMode="auto">
            <a:xfrm>
              <a:off x="4916" y="2868"/>
              <a:ext cx="61" cy="5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Line 141"/>
            <p:cNvSpPr>
              <a:spLocks noChangeShapeType="1"/>
            </p:cNvSpPr>
            <p:nvPr/>
          </p:nvSpPr>
          <p:spPr bwMode="auto">
            <a:xfrm>
              <a:off x="4977" y="2873"/>
              <a:ext cx="60" cy="3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" name="Line 142"/>
            <p:cNvSpPr>
              <a:spLocks noChangeShapeType="1"/>
            </p:cNvSpPr>
            <p:nvPr/>
          </p:nvSpPr>
          <p:spPr bwMode="auto">
            <a:xfrm>
              <a:off x="5037" y="2876"/>
              <a:ext cx="60" cy="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" name="Line 143"/>
            <p:cNvSpPr>
              <a:spLocks noChangeShapeType="1"/>
            </p:cNvSpPr>
            <p:nvPr/>
          </p:nvSpPr>
          <p:spPr bwMode="auto">
            <a:xfrm>
              <a:off x="5097" y="2878"/>
              <a:ext cx="60" cy="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44" name="Line 144"/>
          <p:cNvSpPr>
            <a:spLocks noChangeShapeType="1"/>
          </p:cNvSpPr>
          <p:nvPr/>
        </p:nvSpPr>
        <p:spPr bwMode="auto">
          <a:xfrm>
            <a:off x="4953000" y="1952464"/>
            <a:ext cx="0" cy="2520950"/>
          </a:xfrm>
          <a:prstGeom prst="line">
            <a:avLst/>
          </a:prstGeom>
          <a:noFill/>
          <a:ln w="38100">
            <a:solidFill>
              <a:srgbClr val="0099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145" name="Line 145"/>
          <p:cNvSpPr>
            <a:spLocks noChangeShapeType="1"/>
          </p:cNvSpPr>
          <p:nvPr/>
        </p:nvSpPr>
        <p:spPr bwMode="auto">
          <a:xfrm>
            <a:off x="5529263" y="1952464"/>
            <a:ext cx="0" cy="2520950"/>
          </a:xfrm>
          <a:prstGeom prst="line">
            <a:avLst/>
          </a:prstGeom>
          <a:noFill/>
          <a:ln w="38100">
            <a:solidFill>
              <a:srgbClr val="000099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146" name="AutoShape 146"/>
          <p:cNvSpPr>
            <a:spLocks noChangeArrowheads="1"/>
          </p:cNvSpPr>
          <p:nvPr/>
        </p:nvSpPr>
        <p:spPr bwMode="auto">
          <a:xfrm>
            <a:off x="4991100" y="3752689"/>
            <a:ext cx="504825" cy="215900"/>
          </a:xfrm>
          <a:prstGeom prst="rightArrow">
            <a:avLst>
              <a:gd name="adj1" fmla="val 50000"/>
              <a:gd name="adj2" fmla="val 58456"/>
            </a:avLst>
          </a:prstGeom>
          <a:solidFill>
            <a:schemeClr val="accent3"/>
          </a:solidFill>
          <a:ln w="9525">
            <a:solidFill>
              <a:schemeClr val="accent3"/>
            </a:solidFill>
            <a:miter lim="800000"/>
            <a:headEnd/>
            <a:tailEnd/>
          </a:ln>
          <a:effectLst/>
          <a:extLst/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147" name="Text Box 147"/>
          <p:cNvSpPr txBox="1">
            <a:spLocks noChangeArrowheads="1"/>
          </p:cNvSpPr>
          <p:nvPr/>
        </p:nvSpPr>
        <p:spPr bwMode="auto">
          <a:xfrm>
            <a:off x="5529263" y="1304764"/>
            <a:ext cx="1512887" cy="648512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 dirty="0" err="1" smtClean="0">
                <a:cs typeface="Arial" charset="0"/>
              </a:rPr>
              <a:t>Avg</a:t>
            </a:r>
            <a:endParaRPr lang="en-US" b="1" dirty="0" smtClean="0">
              <a:cs typeface="Arial" charset="0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cs typeface="Arial" charset="0"/>
              </a:rPr>
              <a:t>37.2 MPa</a:t>
            </a:r>
            <a:endParaRPr lang="en-US" b="1" baseline="-15000" dirty="0">
              <a:cs typeface="Arial" charset="0"/>
            </a:endParaRPr>
          </a:p>
        </p:txBody>
      </p:sp>
      <p:grpSp>
        <p:nvGrpSpPr>
          <p:cNvPr id="148" name="Group 148"/>
          <p:cNvGrpSpPr>
            <a:grpSpLocks/>
          </p:cNvGrpSpPr>
          <p:nvPr/>
        </p:nvGrpSpPr>
        <p:grpSpPr bwMode="auto">
          <a:xfrm>
            <a:off x="3368676" y="4825839"/>
            <a:ext cx="3752851" cy="746125"/>
            <a:chOff x="2394" y="3339"/>
            <a:chExt cx="2364" cy="470"/>
          </a:xfrm>
        </p:grpSpPr>
        <p:sp>
          <p:nvSpPr>
            <p:cNvPr id="149" name="Text Box 149"/>
            <p:cNvSpPr txBox="1">
              <a:spLocks noChangeArrowheads="1"/>
            </p:cNvSpPr>
            <p:nvPr/>
          </p:nvSpPr>
          <p:spPr bwMode="auto">
            <a:xfrm>
              <a:off x="2394" y="3486"/>
              <a:ext cx="427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 dirty="0"/>
                <a:t>Z = </a:t>
              </a:r>
            </a:p>
          </p:txBody>
        </p:sp>
        <p:sp>
          <p:nvSpPr>
            <p:cNvPr id="150" name="Line 150"/>
            <p:cNvSpPr>
              <a:spLocks noChangeShapeType="1"/>
            </p:cNvSpPr>
            <p:nvPr/>
          </p:nvSpPr>
          <p:spPr bwMode="auto">
            <a:xfrm>
              <a:off x="2787" y="3595"/>
              <a:ext cx="4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/>
            <a:p>
              <a:endParaRPr lang="en-US" dirty="0"/>
            </a:p>
          </p:txBody>
        </p:sp>
        <p:sp>
          <p:nvSpPr>
            <p:cNvPr id="151" name="Text Box 151"/>
            <p:cNvSpPr txBox="1">
              <a:spLocks noChangeArrowheads="1"/>
            </p:cNvSpPr>
            <p:nvPr/>
          </p:nvSpPr>
          <p:spPr bwMode="auto">
            <a:xfrm>
              <a:off x="2823" y="3339"/>
              <a:ext cx="464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 dirty="0" smtClean="0"/>
                <a:t>x - </a:t>
              </a:r>
              <a:r>
                <a:rPr lang="en-US" sz="2200" dirty="0" smtClean="0">
                  <a:cs typeface="Arial" charset="0"/>
                </a:rPr>
                <a:t>μ</a:t>
              </a:r>
              <a:endParaRPr lang="en-US" sz="2200" dirty="0">
                <a:cs typeface="Arial" charset="0"/>
              </a:endParaRPr>
            </a:p>
          </p:txBody>
        </p:sp>
        <p:sp>
          <p:nvSpPr>
            <p:cNvPr id="152" name="Text Box 152"/>
            <p:cNvSpPr txBox="1">
              <a:spLocks noChangeArrowheads="1"/>
            </p:cNvSpPr>
            <p:nvPr/>
          </p:nvSpPr>
          <p:spPr bwMode="auto">
            <a:xfrm>
              <a:off x="2888" y="3536"/>
              <a:ext cx="222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 dirty="0" smtClean="0">
                  <a:latin typeface="Symbol" pitchFamily="18" charset="2"/>
                  <a:cs typeface="Arial" charset="0"/>
                </a:rPr>
                <a:t>s</a:t>
              </a:r>
              <a:endParaRPr lang="en-US" sz="2200" dirty="0">
                <a:latin typeface="Symbol" pitchFamily="18" charset="2"/>
                <a:cs typeface="Arial" charset="0"/>
              </a:endParaRPr>
            </a:p>
          </p:txBody>
        </p:sp>
        <p:sp>
          <p:nvSpPr>
            <p:cNvPr id="153" name="Text Box 153"/>
            <p:cNvSpPr txBox="1">
              <a:spLocks noChangeArrowheads="1"/>
            </p:cNvSpPr>
            <p:nvPr/>
          </p:nvSpPr>
          <p:spPr bwMode="auto">
            <a:xfrm>
              <a:off x="3265" y="3457"/>
              <a:ext cx="323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 dirty="0"/>
                <a:t>=&gt;</a:t>
              </a:r>
            </a:p>
          </p:txBody>
        </p:sp>
        <p:sp>
          <p:nvSpPr>
            <p:cNvPr id="154" name="Rectangle 154"/>
            <p:cNvSpPr>
              <a:spLocks noChangeArrowheads="1"/>
            </p:cNvSpPr>
            <p:nvPr/>
          </p:nvSpPr>
          <p:spPr bwMode="auto">
            <a:xfrm>
              <a:off x="3538" y="3415"/>
              <a:ext cx="1220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200" dirty="0" smtClean="0">
                  <a:sym typeface="Symbol" pitchFamily="18" charset="2"/>
                </a:rPr>
                <a:t> = x – (s  Z)</a:t>
              </a:r>
              <a:endParaRPr lang="en-US" sz="2200" dirty="0">
                <a:sym typeface="Symbol" pitchFamily="18" charset="2"/>
              </a:endParaRPr>
            </a:p>
          </p:txBody>
        </p:sp>
      </p:grpSp>
      <p:sp>
        <p:nvSpPr>
          <p:cNvPr id="155" name="Line 155"/>
          <p:cNvSpPr>
            <a:spLocks noChangeShapeType="1"/>
          </p:cNvSpPr>
          <p:nvPr/>
        </p:nvSpPr>
        <p:spPr bwMode="auto">
          <a:xfrm flipV="1">
            <a:off x="1424782" y="4555964"/>
            <a:ext cx="1728787" cy="503238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156" name="Text Box 156"/>
          <p:cNvSpPr txBox="1">
            <a:spLocks noChangeArrowheads="1"/>
          </p:cNvSpPr>
          <p:nvPr/>
        </p:nvSpPr>
        <p:spPr bwMode="auto">
          <a:xfrm>
            <a:off x="3617913" y="5546564"/>
            <a:ext cx="3929579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200" dirty="0"/>
              <a:t>=&gt; 28.0 – (5.6x-1.64) = 37.18 </a:t>
            </a:r>
          </a:p>
        </p:txBody>
      </p:sp>
      <p:sp>
        <p:nvSpPr>
          <p:cNvPr id="157" name="Text Box 157"/>
          <p:cNvSpPr txBox="1">
            <a:spLocks noChangeArrowheads="1"/>
          </p:cNvSpPr>
          <p:nvPr/>
        </p:nvSpPr>
        <p:spPr bwMode="auto">
          <a:xfrm>
            <a:off x="3269177" y="4513421"/>
            <a:ext cx="322822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x</a:t>
            </a:r>
          </a:p>
        </p:txBody>
      </p:sp>
      <p:sp>
        <p:nvSpPr>
          <p:cNvPr id="158" name="Rectangle 158"/>
          <p:cNvSpPr>
            <a:spLocks noChangeArrowheads="1"/>
          </p:cNvSpPr>
          <p:nvPr/>
        </p:nvSpPr>
        <p:spPr bwMode="auto">
          <a:xfrm>
            <a:off x="5356225" y="4428964"/>
            <a:ext cx="343662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 smtClean="0"/>
              <a:t>μ</a:t>
            </a:r>
            <a:endParaRPr lang="en-US" sz="2200" dirty="0"/>
          </a:p>
        </p:txBody>
      </p:sp>
      <p:sp>
        <p:nvSpPr>
          <p:cNvPr id="161" name="Footer Placeholder 16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162" name="Slide Number Placeholder 1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3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Criteria for normal distribution</a:t>
            </a:r>
            <a:endParaRPr 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107334"/>
              </p:ext>
            </p:extLst>
          </p:nvPr>
        </p:nvGraphicFramePr>
        <p:xfrm>
          <a:off x="920552" y="2204864"/>
          <a:ext cx="7543800" cy="3733801"/>
        </p:xfrm>
        <a:graphic>
          <a:graphicData uri="http://schemas.openxmlformats.org/drawingml/2006/table">
            <a:tbl>
              <a:tblPr/>
              <a:tblGrid>
                <a:gridCol w="908050"/>
                <a:gridCol w="4378325"/>
                <a:gridCol w="2257425"/>
              </a:tblGrid>
              <a:tr h="7858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Definition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Example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727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mean </a:t>
                      </a: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median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33.2 </a:t>
                      </a: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 33.3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sym typeface="Symbol" pitchFamily="18" charset="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7667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Coefficient</a:t>
                      </a: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de-CH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of</a:t>
                      </a: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de-CH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variation</a:t>
                      </a: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&lt; 30 %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sym typeface="Symbol" pitchFamily="18" charset="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16.7 % &lt; 30 %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sym typeface="Symbol" pitchFamily="18" charset="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708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Kurtosis: p = 3 </a:t>
                      </a: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 14.7/n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  = 2.96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746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Skewness: p = 0 </a:t>
                      </a: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sym typeface="Symbol" pitchFamily="18" charset="2"/>
                        </a:rPr>
                        <a:t> 7.35/ </a:t>
                      </a: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Symbol" pitchFamily="18" charset="2"/>
                        </a:rPr>
                        <a:t>n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Symbol" pitchFamily="18" charset="2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 = 0.18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32520" y="1196752"/>
            <a:ext cx="8640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0513" indent="-290513">
              <a:spcBef>
                <a:spcPct val="100000"/>
              </a:spcBef>
              <a:spcAft>
                <a:spcPct val="25000"/>
              </a:spcAft>
              <a:buFont typeface="Wingdings" pitchFamily="2" charset="2"/>
              <a:buChar char="§"/>
            </a:pPr>
            <a:r>
              <a:rPr lang="en-US" sz="2000" b="1" dirty="0"/>
              <a:t>Qualitative:</a:t>
            </a:r>
            <a:br>
              <a:rPr lang="en-US" sz="2000" b="1" dirty="0"/>
            </a:br>
            <a:r>
              <a:rPr lang="en-US" sz="2000" b="1" dirty="0"/>
              <a:t>Histogram: symmetrical, bell-shaped</a:t>
            </a:r>
          </a:p>
        </p:txBody>
      </p:sp>
      <p:sp>
        <p:nvSpPr>
          <p:cNvPr id="6" name="Rectangle 5"/>
          <p:cNvSpPr/>
          <p:nvPr/>
        </p:nvSpPr>
        <p:spPr>
          <a:xfrm>
            <a:off x="848544" y="2924944"/>
            <a:ext cx="7704856" cy="15121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6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Kurtosis</a:t>
            </a:r>
            <a:endParaRPr lang="en-US" dirty="0"/>
          </a:p>
        </p:txBody>
      </p:sp>
      <p:pic>
        <p:nvPicPr>
          <p:cNvPr id="1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64" y="2780928"/>
            <a:ext cx="2690628" cy="1294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2077750"/>
            <a:ext cx="5796644" cy="3531422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8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1304764"/>
            <a:ext cx="9686925" cy="4514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Skewness</a:t>
            </a:r>
            <a:endParaRPr 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267" y="4365104"/>
            <a:ext cx="2488704" cy="1262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60512" y="5851389"/>
            <a:ext cx="1385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Source: </a:t>
            </a:r>
            <a:r>
              <a:rPr lang="en-US" sz="1200" i="1" dirty="0" err="1" smtClean="0"/>
              <a:t>wikipedia</a:t>
            </a:r>
            <a:endParaRPr lang="en-US" sz="1200" i="1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43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Normal distribution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216084"/>
              </p:ext>
            </p:extLst>
          </p:nvPr>
        </p:nvGraphicFramePr>
        <p:xfrm>
          <a:off x="1244588" y="1268760"/>
          <a:ext cx="8077200" cy="513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Bitmap Image" r:id="rId3" imgW="6047619" imgH="3847619" progId="PBrush">
                  <p:embed/>
                </p:oleObj>
              </mc:Choice>
              <mc:Fallback>
                <p:oleObj name="Bitmap Image" r:id="rId3" imgW="6047619" imgH="38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588" y="1268760"/>
                        <a:ext cx="8077200" cy="513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Skewed distribution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711312"/>
              </p:ext>
            </p:extLst>
          </p:nvPr>
        </p:nvGraphicFramePr>
        <p:xfrm>
          <a:off x="1064568" y="1376772"/>
          <a:ext cx="7740860" cy="48410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Bitmap Image" r:id="rId3" imgW="5952381" imgH="3723810" progId="PBrush">
                  <p:embed/>
                </p:oleObj>
              </mc:Choice>
              <mc:Fallback>
                <p:oleObj name="Bitmap Image" r:id="rId3" imgW="5952381" imgH="372381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4568" y="1376772"/>
                        <a:ext cx="7740860" cy="48410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4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 – what can they do for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Situation: Evaluate the effect of a chemical additive on cement strength. You make a trial and test 5 samples with and without additive:</a:t>
            </a:r>
          </a:p>
          <a:p>
            <a:pPr lvl="1"/>
            <a:r>
              <a:rPr lang="en-US" sz="2400" dirty="0"/>
              <a:t>With additive: 1d strength 18.2 </a:t>
            </a:r>
            <a:r>
              <a:rPr lang="en-US" sz="2400" dirty="0" err="1"/>
              <a:t>MPa</a:t>
            </a:r>
            <a:r>
              <a:rPr lang="en-US" sz="2400" dirty="0"/>
              <a:t> (average)</a:t>
            </a:r>
          </a:p>
          <a:p>
            <a:pPr lvl="1"/>
            <a:r>
              <a:rPr lang="en-US" sz="2400" dirty="0"/>
              <a:t>Without additive: 1d strength 17.3 </a:t>
            </a:r>
            <a:r>
              <a:rPr lang="en-US" sz="2400" dirty="0" err="1"/>
              <a:t>MPa</a:t>
            </a:r>
            <a:r>
              <a:rPr lang="en-US" sz="2400" dirty="0"/>
              <a:t> (average)</a:t>
            </a:r>
          </a:p>
          <a:p>
            <a:endParaRPr lang="en-US" dirty="0"/>
          </a:p>
          <a:p>
            <a:r>
              <a:rPr lang="en-US" dirty="0"/>
              <a:t>Conclusion: Chemical additive enhances 1d strength.</a:t>
            </a:r>
          </a:p>
          <a:p>
            <a:pPr>
              <a:buFont typeface="Wingdings" pitchFamily="2" charset="2"/>
              <a:buNone/>
            </a:pPr>
            <a:endParaRPr lang="en-US" sz="2000" dirty="0"/>
          </a:p>
          <a:p>
            <a:endParaRPr lang="en-US" dirty="0"/>
          </a:p>
        </p:txBody>
      </p:sp>
      <p:pic>
        <p:nvPicPr>
          <p:cNvPr id="6" name="Picture 6" descr="MM900282747[1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91" y="4221063"/>
            <a:ext cx="18002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728864" y="4278040"/>
            <a:ext cx="568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chemeClr val="accent1"/>
                </a:solidFill>
              </a:rPr>
              <a:t>Are you sure?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3728864" y="4926111"/>
            <a:ext cx="568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chemeClr val="accent1"/>
                </a:solidFill>
              </a:rPr>
              <a:t>How sure?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5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 – the procedure is always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49" y="1412776"/>
            <a:ext cx="6984776" cy="47340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State the null and the alternate hypothesis.</a:t>
            </a:r>
          </a:p>
          <a:p>
            <a:r>
              <a:rPr lang="en-US" dirty="0"/>
              <a:t>Calculate the </a:t>
            </a:r>
            <a:r>
              <a:rPr lang="en-US" b="1" dirty="0"/>
              <a:t>tests statistics</a:t>
            </a:r>
            <a:r>
              <a:rPr lang="en-US" dirty="0"/>
              <a:t> </a:t>
            </a:r>
            <a:r>
              <a:rPr lang="en-US" dirty="0" smtClean="0"/>
              <a:t>(follows a certain distribution).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Determine </a:t>
            </a:r>
            <a:r>
              <a:rPr lang="en-US" dirty="0"/>
              <a:t>the </a:t>
            </a:r>
            <a:r>
              <a:rPr lang="en-US" b="1" dirty="0"/>
              <a:t>reject region </a:t>
            </a:r>
            <a:r>
              <a:rPr lang="en-US" dirty="0"/>
              <a:t>based on the </a:t>
            </a:r>
            <a:r>
              <a:rPr lang="en-US" b="1" dirty="0">
                <a:solidFill>
                  <a:srgbClr val="0070C0"/>
                </a:solidFill>
              </a:rPr>
              <a:t>confidence </a:t>
            </a:r>
            <a:r>
              <a:rPr lang="en-US" b="1" dirty="0" smtClean="0">
                <a:solidFill>
                  <a:srgbClr val="0070C0"/>
                </a:solidFill>
              </a:rPr>
              <a:t>level </a:t>
            </a:r>
            <a:r>
              <a:rPr lang="en-US" dirty="0"/>
              <a:t>(often designed as </a:t>
            </a:r>
            <a:r>
              <a:rPr lang="el-GR" dirty="0"/>
              <a:t>α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r>
              <a:rPr lang="en-US" dirty="0" smtClean="0"/>
              <a:t>Compare </a:t>
            </a:r>
            <a:r>
              <a:rPr lang="en-US" dirty="0"/>
              <a:t>the test statistics with the </a:t>
            </a:r>
            <a:r>
              <a:rPr lang="en-US" b="1" dirty="0"/>
              <a:t>reject region</a:t>
            </a:r>
            <a:r>
              <a:rPr lang="en-US" dirty="0"/>
              <a:t>. If the statistics is in the reject region, reject the null hypothesis and accept the alternate hypothesis. </a:t>
            </a:r>
          </a:p>
          <a:p>
            <a:endParaRPr lang="en-US" dirty="0"/>
          </a:p>
          <a:p>
            <a:r>
              <a:rPr lang="en-US" dirty="0"/>
              <a:t>Very simple …. No?</a:t>
            </a:r>
          </a:p>
          <a:p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761312" y="1428035"/>
            <a:ext cx="1873250" cy="7715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/>
              <a:t>Predefined by the test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761312" y="2744924"/>
            <a:ext cx="1873250" cy="7715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dirty="0">
                <a:solidFill>
                  <a:srgbClr val="0070C0"/>
                </a:solidFill>
              </a:rPr>
              <a:t>Mostly 0.05 (or 95%)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7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Sample representativeness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180975" lvl="1">
              <a:lnSpc>
                <a:spcPct val="90000"/>
              </a:lnSpc>
            </a:pPr>
            <a:r>
              <a:rPr lang="en-US" dirty="0"/>
              <a:t>In September 2003, performance tests were conducted on the quality control equipment at the </a:t>
            </a:r>
            <a:r>
              <a:rPr lang="en-US" dirty="0" smtClean="0"/>
              <a:t>Holly </a:t>
            </a:r>
            <a:r>
              <a:rPr lang="en-US" dirty="0"/>
              <a:t>Hill plant. The data shows LS readings of </a:t>
            </a:r>
            <a:r>
              <a:rPr lang="en-US" b="1" dirty="0"/>
              <a:t>raw meal sampled at </a:t>
            </a:r>
            <a:r>
              <a:rPr lang="en-US" b="1" dirty="0" smtClean="0"/>
              <a:t>2 different locations</a:t>
            </a:r>
            <a:r>
              <a:rPr lang="en-US" dirty="0" smtClean="0"/>
              <a:t> (samples </a:t>
            </a:r>
            <a:r>
              <a:rPr lang="en-US" dirty="0"/>
              <a:t>were taken at 10 minute </a:t>
            </a:r>
            <a:r>
              <a:rPr lang="en-US" dirty="0" smtClean="0"/>
              <a:t>intervals). 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The 1</a:t>
            </a:r>
            <a:r>
              <a:rPr lang="en-US" baseline="30000" dirty="0" smtClean="0"/>
              <a:t>st</a:t>
            </a:r>
            <a:r>
              <a:rPr lang="en-US" dirty="0" smtClean="0"/>
              <a:t> location </a:t>
            </a:r>
            <a:r>
              <a:rPr lang="en-US" dirty="0"/>
              <a:t>is the mixer outlet for the on-site XRF (AOT sample) 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 smtClean="0"/>
              <a:t> location </a:t>
            </a:r>
            <a:r>
              <a:rPr lang="en-US" dirty="0"/>
              <a:t>is out of the air slide on top of a silo (TOS sample). 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r>
              <a:rPr lang="en-US" b="1" dirty="0" smtClean="0"/>
              <a:t>Question</a:t>
            </a:r>
            <a:r>
              <a:rPr lang="en-US" b="1" dirty="0"/>
              <a:t>: Is the AOT </a:t>
            </a:r>
            <a:r>
              <a:rPr lang="en-US" b="1" dirty="0" smtClean="0"/>
              <a:t>sample </a:t>
            </a:r>
            <a:r>
              <a:rPr lang="en-US" b="1" dirty="0"/>
              <a:t>representative of the TOS sample</a:t>
            </a:r>
            <a:r>
              <a:rPr lang="en-US" b="1" dirty="0" smtClean="0"/>
              <a:t>?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The contract specified the use of a t-test to determine whether the AOT samples are </a:t>
            </a:r>
            <a:r>
              <a:rPr lang="en-US" dirty="0" smtClean="0"/>
              <a:t>representative </a:t>
            </a:r>
            <a:r>
              <a:rPr lang="en-US" dirty="0"/>
              <a:t>of the TOS samples.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Know about the different statistical methods to </a:t>
            </a:r>
            <a:r>
              <a:rPr lang="en-US" dirty="0" smtClean="0"/>
              <a:t>evaluate process and quality data</a:t>
            </a:r>
            <a:endParaRPr lang="en-US" dirty="0"/>
          </a:p>
          <a:p>
            <a:pPr lvl="1"/>
            <a:r>
              <a:rPr lang="en-US" dirty="0" smtClean="0"/>
              <a:t>Standard or proven methods / application</a:t>
            </a:r>
            <a:endParaRPr lang="en-US" dirty="0"/>
          </a:p>
          <a:p>
            <a:pPr lvl="1"/>
            <a:r>
              <a:rPr lang="en-US" dirty="0" smtClean="0"/>
              <a:t>Show opportunities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Be aware of limitations of statistical </a:t>
            </a:r>
            <a:r>
              <a:rPr lang="en-US" dirty="0" smtClean="0"/>
              <a:t>methods</a:t>
            </a:r>
          </a:p>
          <a:p>
            <a:endParaRPr lang="en-US" dirty="0"/>
          </a:p>
          <a:p>
            <a:r>
              <a:rPr lang="en-US" dirty="0"/>
              <a:t>Be encouraged to apply statistical methods on your own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18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48" y="1268760"/>
            <a:ext cx="3600400" cy="479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53000" y="1412776"/>
            <a:ext cx="442849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How due you judge – intuitively – the difference between the LS from the two sampling locations</a:t>
            </a:r>
            <a:r>
              <a:rPr lang="en-US" sz="2000" dirty="0" smtClean="0"/>
              <a:t>?</a:t>
            </a:r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Significant difference or not?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3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Visualize data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4528" y="1304764"/>
            <a:ext cx="7129661" cy="4892646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25400" cap="flat" cmpd="sng">
                <a:solidFill>
                  <a:schemeClr val="accent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9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98" y="1268760"/>
            <a:ext cx="1868608" cy="3064755"/>
          </a:xfrm>
          <a:prstGeom prst="rect">
            <a:avLst/>
          </a:prstGeom>
        </p:spPr>
      </p:pic>
      <p:sp>
        <p:nvSpPr>
          <p:cNvPr id="438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test – </a:t>
            </a:r>
            <a:r>
              <a:rPr lang="en-US" sz="2400" i="1" dirty="0" smtClean="0">
                <a:solidFill>
                  <a:schemeClr val="accent1"/>
                </a:solidFill>
              </a:rPr>
              <a:t>Paired t-test</a:t>
            </a:r>
            <a:endParaRPr lang="en-US" sz="2400" i="1" dirty="0">
              <a:solidFill>
                <a:schemeClr val="accent1"/>
              </a:solidFill>
            </a:endParaRPr>
          </a:p>
        </p:txBody>
      </p:sp>
      <p:sp>
        <p:nvSpPr>
          <p:cNvPr id="438275" name="Rectangle 3"/>
          <p:cNvSpPr>
            <a:spLocks noGrp="1" noChangeArrowheads="1"/>
          </p:cNvSpPr>
          <p:nvPr>
            <p:ph idx="1"/>
          </p:nvPr>
        </p:nvSpPr>
        <p:spPr>
          <a:xfrm>
            <a:off x="456201" y="4797152"/>
            <a:ext cx="4105089" cy="1561365"/>
          </a:xfrm>
        </p:spPr>
        <p:txBody>
          <a:bodyPr/>
          <a:lstStyle/>
          <a:p>
            <a:r>
              <a:rPr lang="en-US" sz="2000" dirty="0"/>
              <a:t>The paired T-test requires the </a:t>
            </a:r>
            <a:r>
              <a:rPr lang="en-US" sz="2000" b="1" dirty="0">
                <a:solidFill>
                  <a:schemeClr val="accent2"/>
                </a:solidFill>
              </a:rPr>
              <a:t>difference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between the two observations on each data set. </a:t>
            </a:r>
            <a:r>
              <a:rPr lang="en-US" sz="2000" dirty="0" smtClean="0"/>
              <a:t>(see table)</a:t>
            </a:r>
            <a:endParaRPr lang="en-US" sz="2000" dirty="0"/>
          </a:p>
        </p:txBody>
      </p:sp>
      <p:pic>
        <p:nvPicPr>
          <p:cNvPr id="438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84" y="1403366"/>
            <a:ext cx="4176464" cy="477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905328" y="1268760"/>
            <a:ext cx="1188132" cy="4968552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38198" y="3402891"/>
            <a:ext cx="1868607" cy="646655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38198" y="2639120"/>
            <a:ext cx="1868608" cy="76377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338198" y="1825974"/>
            <a:ext cx="1868608" cy="81314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1015794" y="3528432"/>
            <a:ext cx="252028" cy="251083"/>
          </a:xfrm>
          <a:prstGeom prst="rightArrow">
            <a:avLst/>
          </a:prstGeom>
          <a:solidFill>
            <a:schemeClr val="accent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8204" y="172231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No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8204" y="253546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No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9518" y="3469307"/>
            <a:ext cx="625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Yes!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320589" y="4049546"/>
            <a:ext cx="1868608" cy="25634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62196" y="375887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n&lt;30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8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t-test </a:t>
            </a:r>
            <a:r>
              <a:rPr lang="en-US" b="0" dirty="0" smtClean="0"/>
              <a:t>(in 5 steps)</a:t>
            </a:r>
            <a:endParaRPr lang="en-US" b="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30343" y="1348647"/>
            <a:ext cx="8785223" cy="2988332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spcBef>
                <a:spcPts val="576"/>
              </a:spcBef>
              <a:buClr>
                <a:srgbClr val="FF110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6400" indent="-266400" algn="l" defTabSz="914400" rtl="0" eaLnBrk="1" latinLnBrk="0" hangingPunct="1">
              <a:spcBef>
                <a:spcPts val="24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  <a:defRPr sz="22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20800" indent="-284400" algn="l" defTabSz="914400" rtl="0" eaLnBrk="1" latinLnBrk="0" hangingPunct="1">
              <a:spcBef>
                <a:spcPts val="480"/>
              </a:spcBef>
              <a:buClr>
                <a:srgbClr val="FF1100"/>
              </a:buClr>
              <a:buSzPct val="60000"/>
              <a:buFont typeface="Symbol" pitchFamily="18" charset="2"/>
              <a:buChar char="-"/>
              <a:defRPr lang="de-CH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12400" indent="-284400" algn="l" defTabSz="914400" rtl="0" eaLnBrk="1" latinLnBrk="0" hangingPunct="1">
              <a:spcBef>
                <a:spcPts val="480"/>
              </a:spcBef>
              <a:buClr>
                <a:srgbClr val="FF1100"/>
              </a:buClr>
              <a:buSzPct val="60000"/>
              <a:buFont typeface="Symbol" pitchFamily="18" charset="2"/>
              <a:buChar char="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96800" indent="-284400" algn="l" defTabSz="914400" rtl="0" eaLnBrk="1" latinLnBrk="0" hangingPunct="1">
              <a:spcBef>
                <a:spcPts val="480"/>
              </a:spcBef>
              <a:buClr>
                <a:srgbClr val="FF1100"/>
              </a:buClr>
              <a:buSzPct val="6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dirty="0" smtClean="0"/>
              <a:t>Null hypothesis: </a:t>
            </a:r>
          </a:p>
          <a:p>
            <a:pPr marL="457200" indent="-457200">
              <a:buClr>
                <a:schemeClr val="accent1"/>
              </a:buClr>
              <a:buFont typeface="Wingdings" pitchFamily="2" charset="2"/>
              <a:buAutoNum type="arabicPeriod"/>
            </a:pPr>
            <a:endParaRPr lang="en-US" dirty="0" smtClean="0"/>
          </a:p>
          <a:p>
            <a:pPr marL="457200" indent="-457200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dirty="0" smtClean="0"/>
              <a:t>Alternate hypothesis:</a:t>
            </a:r>
          </a:p>
          <a:p>
            <a:pPr marL="457200" indent="-457200">
              <a:buClr>
                <a:schemeClr val="accent1"/>
              </a:buClr>
              <a:buFont typeface="Wingdings" pitchFamily="2" charset="2"/>
              <a:buAutoNum type="arabicPeriod"/>
            </a:pPr>
            <a:endParaRPr lang="en-US" dirty="0" smtClean="0"/>
          </a:p>
          <a:p>
            <a:pPr marL="457200" indent="-457200"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dirty="0" smtClean="0"/>
              <a:t>Calculate the T-statistic:</a:t>
            </a:r>
          </a:p>
          <a:p>
            <a:pPr marL="457200" indent="-457200">
              <a:buFont typeface="Wingdings" pitchFamily="2" charset="2"/>
              <a:buAutoNum type="arabicPeriod"/>
            </a:pP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588702"/>
              </p:ext>
            </p:extLst>
          </p:nvPr>
        </p:nvGraphicFramePr>
        <p:xfrm>
          <a:off x="3244979" y="1384325"/>
          <a:ext cx="15779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0" name="Equation" r:id="rId4" imgW="736560" imgH="228600" progId="Equation.3">
                  <p:embed/>
                </p:oleObj>
              </mc:Choice>
              <mc:Fallback>
                <p:oleObj name="Equation" r:id="rId4" imgW="736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979" y="1384325"/>
                        <a:ext cx="157797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21870"/>
              </p:ext>
            </p:extLst>
          </p:nvPr>
        </p:nvGraphicFramePr>
        <p:xfrm>
          <a:off x="3908898" y="2241249"/>
          <a:ext cx="1550988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1" name="Equation" r:id="rId6" imgW="723600" imgH="215640" progId="Equation.3">
                  <p:embed/>
                </p:oleObj>
              </mc:Choice>
              <mc:Fallback>
                <p:oleObj name="Equation" r:id="rId6" imgW="723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8898" y="2241249"/>
                        <a:ext cx="1550988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283232"/>
              </p:ext>
            </p:extLst>
          </p:nvPr>
        </p:nvGraphicFramePr>
        <p:xfrm>
          <a:off x="1041164" y="3911751"/>
          <a:ext cx="1838552" cy="1044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2" name="Equation" r:id="rId8" imgW="825480" imgH="469800" progId="Equation.3">
                  <p:embed/>
                </p:oleObj>
              </mc:Choice>
              <mc:Fallback>
                <p:oleObj name="Equation" r:id="rId8" imgW="8254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164" y="3911751"/>
                        <a:ext cx="1838552" cy="104411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662870"/>
              </p:ext>
            </p:extLst>
          </p:nvPr>
        </p:nvGraphicFramePr>
        <p:xfrm>
          <a:off x="3152800" y="4004719"/>
          <a:ext cx="1389062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" name="Equation" r:id="rId10" imgW="749160" imgH="495000" progId="Equation.3">
                  <p:embed/>
                </p:oleObj>
              </mc:Choice>
              <mc:Fallback>
                <p:oleObj name="Equation" r:id="rId10" imgW="74916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2800" y="4004719"/>
                        <a:ext cx="1389062" cy="912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602733"/>
              </p:ext>
            </p:extLst>
          </p:nvPr>
        </p:nvGraphicFramePr>
        <p:xfrm>
          <a:off x="1374218" y="5309114"/>
          <a:ext cx="1643063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" name="Equation" r:id="rId12" imgW="647640" imgH="241200" progId="Equation.3">
                  <p:embed/>
                </p:oleObj>
              </mc:Choice>
              <mc:Fallback>
                <p:oleObj name="Equation" r:id="rId12" imgW="647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218" y="5309114"/>
                        <a:ext cx="1643063" cy="614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1388604" y="5883491"/>
            <a:ext cx="1620180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en-US" dirty="0"/>
          </a:p>
        </p:txBody>
      </p:sp>
      <p:grpSp>
        <p:nvGrpSpPr>
          <p:cNvPr id="14" name="Group 4"/>
          <p:cNvGrpSpPr>
            <a:grpSpLocks/>
          </p:cNvGrpSpPr>
          <p:nvPr/>
        </p:nvGrpSpPr>
        <p:grpSpPr bwMode="auto">
          <a:xfrm>
            <a:off x="5400431" y="2115373"/>
            <a:ext cx="3660682" cy="1317625"/>
            <a:chOff x="1083" y="1440"/>
            <a:chExt cx="4074" cy="1440"/>
          </a:xfrm>
        </p:grpSpPr>
        <p:sp>
          <p:nvSpPr>
            <p:cNvPr id="15" name="Line 5"/>
            <p:cNvSpPr>
              <a:spLocks noChangeShapeType="1"/>
            </p:cNvSpPr>
            <p:nvPr/>
          </p:nvSpPr>
          <p:spPr bwMode="auto">
            <a:xfrm flipV="1">
              <a:off x="1083" y="2878"/>
              <a:ext cx="59" cy="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Line 6"/>
            <p:cNvSpPr>
              <a:spLocks noChangeShapeType="1"/>
            </p:cNvSpPr>
            <p:nvPr/>
          </p:nvSpPr>
          <p:spPr bwMode="auto">
            <a:xfrm flipV="1">
              <a:off x="1142" y="2876"/>
              <a:ext cx="60" cy="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 flipV="1">
              <a:off x="1202" y="2873"/>
              <a:ext cx="60" cy="3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V="1">
              <a:off x="1262" y="2868"/>
              <a:ext cx="61" cy="5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Line 9"/>
            <p:cNvSpPr>
              <a:spLocks noChangeShapeType="1"/>
            </p:cNvSpPr>
            <p:nvPr/>
          </p:nvSpPr>
          <p:spPr bwMode="auto">
            <a:xfrm flipV="1">
              <a:off x="1323" y="2863"/>
              <a:ext cx="59" cy="5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Line 10"/>
            <p:cNvSpPr>
              <a:spLocks noChangeShapeType="1"/>
            </p:cNvSpPr>
            <p:nvPr/>
          </p:nvSpPr>
          <p:spPr bwMode="auto">
            <a:xfrm flipV="1">
              <a:off x="1382" y="2856"/>
              <a:ext cx="60" cy="7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Line 11"/>
            <p:cNvSpPr>
              <a:spLocks noChangeShapeType="1"/>
            </p:cNvSpPr>
            <p:nvPr/>
          </p:nvSpPr>
          <p:spPr bwMode="auto">
            <a:xfrm flipV="1">
              <a:off x="1442" y="2847"/>
              <a:ext cx="59" cy="9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1501" y="2835"/>
              <a:ext cx="62" cy="1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Line 13"/>
            <p:cNvSpPr>
              <a:spLocks noChangeShapeType="1"/>
            </p:cNvSpPr>
            <p:nvPr/>
          </p:nvSpPr>
          <p:spPr bwMode="auto">
            <a:xfrm flipV="1">
              <a:off x="1563" y="2821"/>
              <a:ext cx="59" cy="14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Line 14"/>
            <p:cNvSpPr>
              <a:spLocks noChangeShapeType="1"/>
            </p:cNvSpPr>
            <p:nvPr/>
          </p:nvSpPr>
          <p:spPr bwMode="auto">
            <a:xfrm flipV="1">
              <a:off x="1622" y="2803"/>
              <a:ext cx="59" cy="1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 flipV="1">
              <a:off x="1681" y="2781"/>
              <a:ext cx="60" cy="2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Line 16"/>
            <p:cNvSpPr>
              <a:spLocks noChangeShapeType="1"/>
            </p:cNvSpPr>
            <p:nvPr/>
          </p:nvSpPr>
          <p:spPr bwMode="auto">
            <a:xfrm flipV="1">
              <a:off x="1741" y="2756"/>
              <a:ext cx="61" cy="25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Line 17"/>
            <p:cNvSpPr>
              <a:spLocks noChangeShapeType="1"/>
            </p:cNvSpPr>
            <p:nvPr/>
          </p:nvSpPr>
          <p:spPr bwMode="auto">
            <a:xfrm flipV="1">
              <a:off x="1802" y="2725"/>
              <a:ext cx="60" cy="31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Line 18"/>
            <p:cNvSpPr>
              <a:spLocks noChangeShapeType="1"/>
            </p:cNvSpPr>
            <p:nvPr/>
          </p:nvSpPr>
          <p:spPr bwMode="auto">
            <a:xfrm flipV="1">
              <a:off x="1862" y="2689"/>
              <a:ext cx="59" cy="36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 flipV="1">
              <a:off x="1921" y="2646"/>
              <a:ext cx="60" cy="43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V="1">
              <a:off x="1981" y="2598"/>
              <a:ext cx="60" cy="4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 flipV="1">
              <a:off x="2041" y="2544"/>
              <a:ext cx="60" cy="54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 flipV="1">
              <a:off x="2101" y="2482"/>
              <a:ext cx="60" cy="6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 flipV="1">
              <a:off x="2161" y="2416"/>
              <a:ext cx="60" cy="66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 flipV="1">
              <a:off x="2221" y="2342"/>
              <a:ext cx="60" cy="74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 flipV="1">
              <a:off x="2281" y="2264"/>
              <a:ext cx="60" cy="7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Line 26"/>
            <p:cNvSpPr>
              <a:spLocks noChangeShapeType="1"/>
            </p:cNvSpPr>
            <p:nvPr/>
          </p:nvSpPr>
          <p:spPr bwMode="auto">
            <a:xfrm flipV="1">
              <a:off x="2341" y="2181"/>
              <a:ext cx="59" cy="83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 flipV="1">
              <a:off x="2400" y="2096"/>
              <a:ext cx="60" cy="85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Line 28"/>
            <p:cNvSpPr>
              <a:spLocks noChangeShapeType="1"/>
            </p:cNvSpPr>
            <p:nvPr/>
          </p:nvSpPr>
          <p:spPr bwMode="auto">
            <a:xfrm flipV="1">
              <a:off x="2460" y="2008"/>
              <a:ext cx="60" cy="8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Line 29"/>
            <p:cNvSpPr>
              <a:spLocks noChangeShapeType="1"/>
            </p:cNvSpPr>
            <p:nvPr/>
          </p:nvSpPr>
          <p:spPr bwMode="auto">
            <a:xfrm flipV="1">
              <a:off x="2520" y="1921"/>
              <a:ext cx="61" cy="87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 flipV="1">
              <a:off x="2581" y="1835"/>
              <a:ext cx="59" cy="86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 flipV="1">
              <a:off x="2640" y="1754"/>
              <a:ext cx="60" cy="81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Line 32"/>
            <p:cNvSpPr>
              <a:spLocks noChangeShapeType="1"/>
            </p:cNvSpPr>
            <p:nvPr/>
          </p:nvSpPr>
          <p:spPr bwMode="auto">
            <a:xfrm flipV="1">
              <a:off x="2700" y="1678"/>
              <a:ext cx="60" cy="76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Line 33"/>
            <p:cNvSpPr>
              <a:spLocks noChangeShapeType="1"/>
            </p:cNvSpPr>
            <p:nvPr/>
          </p:nvSpPr>
          <p:spPr bwMode="auto">
            <a:xfrm flipV="1">
              <a:off x="2760" y="1610"/>
              <a:ext cx="60" cy="6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 bwMode="auto">
            <a:xfrm flipV="1">
              <a:off x="2820" y="1551"/>
              <a:ext cx="59" cy="59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 flipV="1">
              <a:off x="2879" y="1503"/>
              <a:ext cx="60" cy="4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Line 36"/>
            <p:cNvSpPr>
              <a:spLocks noChangeShapeType="1"/>
            </p:cNvSpPr>
            <p:nvPr/>
          </p:nvSpPr>
          <p:spPr bwMode="auto">
            <a:xfrm flipV="1">
              <a:off x="2939" y="1469"/>
              <a:ext cx="61" cy="34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Line 37"/>
            <p:cNvSpPr>
              <a:spLocks noChangeShapeType="1"/>
            </p:cNvSpPr>
            <p:nvPr/>
          </p:nvSpPr>
          <p:spPr bwMode="auto">
            <a:xfrm flipV="1">
              <a:off x="3000" y="1447"/>
              <a:ext cx="60" cy="2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Line 38"/>
            <p:cNvSpPr>
              <a:spLocks noChangeShapeType="1"/>
            </p:cNvSpPr>
            <p:nvPr/>
          </p:nvSpPr>
          <p:spPr bwMode="auto">
            <a:xfrm flipV="1">
              <a:off x="3060" y="1440"/>
              <a:ext cx="60" cy="7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Line 39"/>
            <p:cNvSpPr>
              <a:spLocks noChangeShapeType="1"/>
            </p:cNvSpPr>
            <p:nvPr/>
          </p:nvSpPr>
          <p:spPr bwMode="auto">
            <a:xfrm>
              <a:off x="3120" y="1440"/>
              <a:ext cx="59" cy="7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40"/>
            <p:cNvSpPr>
              <a:spLocks noChangeShapeType="1"/>
            </p:cNvSpPr>
            <p:nvPr/>
          </p:nvSpPr>
          <p:spPr bwMode="auto">
            <a:xfrm>
              <a:off x="3179" y="1447"/>
              <a:ext cx="60" cy="2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41"/>
            <p:cNvSpPr>
              <a:spLocks noChangeShapeType="1"/>
            </p:cNvSpPr>
            <p:nvPr/>
          </p:nvSpPr>
          <p:spPr bwMode="auto">
            <a:xfrm>
              <a:off x="3239" y="1469"/>
              <a:ext cx="60" cy="34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Line 42"/>
            <p:cNvSpPr>
              <a:spLocks noChangeShapeType="1"/>
            </p:cNvSpPr>
            <p:nvPr/>
          </p:nvSpPr>
          <p:spPr bwMode="auto">
            <a:xfrm>
              <a:off x="3299" y="1503"/>
              <a:ext cx="61" cy="4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Line 43"/>
            <p:cNvSpPr>
              <a:spLocks noChangeShapeType="1"/>
            </p:cNvSpPr>
            <p:nvPr/>
          </p:nvSpPr>
          <p:spPr bwMode="auto">
            <a:xfrm>
              <a:off x="3360" y="1551"/>
              <a:ext cx="59" cy="59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Line 44"/>
            <p:cNvSpPr>
              <a:spLocks noChangeShapeType="1"/>
            </p:cNvSpPr>
            <p:nvPr/>
          </p:nvSpPr>
          <p:spPr bwMode="auto">
            <a:xfrm>
              <a:off x="3419" y="1610"/>
              <a:ext cx="60" cy="6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Line 45"/>
            <p:cNvSpPr>
              <a:spLocks noChangeShapeType="1"/>
            </p:cNvSpPr>
            <p:nvPr/>
          </p:nvSpPr>
          <p:spPr bwMode="auto">
            <a:xfrm>
              <a:off x="3479" y="1678"/>
              <a:ext cx="59" cy="76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Line 46"/>
            <p:cNvSpPr>
              <a:spLocks noChangeShapeType="1"/>
            </p:cNvSpPr>
            <p:nvPr/>
          </p:nvSpPr>
          <p:spPr bwMode="auto">
            <a:xfrm>
              <a:off x="3538" y="1754"/>
              <a:ext cx="62" cy="81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Line 47"/>
            <p:cNvSpPr>
              <a:spLocks noChangeShapeType="1"/>
            </p:cNvSpPr>
            <p:nvPr/>
          </p:nvSpPr>
          <p:spPr bwMode="auto">
            <a:xfrm>
              <a:off x="3600" y="1835"/>
              <a:ext cx="59" cy="86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Line 48"/>
            <p:cNvSpPr>
              <a:spLocks noChangeShapeType="1"/>
            </p:cNvSpPr>
            <p:nvPr/>
          </p:nvSpPr>
          <p:spPr bwMode="auto">
            <a:xfrm>
              <a:off x="3659" y="1921"/>
              <a:ext cx="59" cy="87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Line 49"/>
            <p:cNvSpPr>
              <a:spLocks noChangeShapeType="1"/>
            </p:cNvSpPr>
            <p:nvPr/>
          </p:nvSpPr>
          <p:spPr bwMode="auto">
            <a:xfrm>
              <a:off x="3718" y="2008"/>
              <a:ext cx="60" cy="8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Line 50"/>
            <p:cNvSpPr>
              <a:spLocks noChangeShapeType="1"/>
            </p:cNvSpPr>
            <p:nvPr/>
          </p:nvSpPr>
          <p:spPr bwMode="auto">
            <a:xfrm>
              <a:off x="3778" y="2096"/>
              <a:ext cx="61" cy="85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Line 51"/>
            <p:cNvSpPr>
              <a:spLocks noChangeShapeType="1"/>
            </p:cNvSpPr>
            <p:nvPr/>
          </p:nvSpPr>
          <p:spPr bwMode="auto">
            <a:xfrm>
              <a:off x="3839" y="2181"/>
              <a:ext cx="60" cy="83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Line 52"/>
            <p:cNvSpPr>
              <a:spLocks noChangeShapeType="1"/>
            </p:cNvSpPr>
            <p:nvPr/>
          </p:nvSpPr>
          <p:spPr bwMode="auto">
            <a:xfrm>
              <a:off x="3899" y="2264"/>
              <a:ext cx="59" cy="7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Line 53"/>
            <p:cNvSpPr>
              <a:spLocks noChangeShapeType="1"/>
            </p:cNvSpPr>
            <p:nvPr/>
          </p:nvSpPr>
          <p:spPr bwMode="auto">
            <a:xfrm>
              <a:off x="3958" y="2342"/>
              <a:ext cx="60" cy="74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Line 54"/>
            <p:cNvSpPr>
              <a:spLocks noChangeShapeType="1"/>
            </p:cNvSpPr>
            <p:nvPr/>
          </p:nvSpPr>
          <p:spPr bwMode="auto">
            <a:xfrm>
              <a:off x="4018" y="2416"/>
              <a:ext cx="60" cy="66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Line 55"/>
            <p:cNvSpPr>
              <a:spLocks noChangeShapeType="1"/>
            </p:cNvSpPr>
            <p:nvPr/>
          </p:nvSpPr>
          <p:spPr bwMode="auto">
            <a:xfrm>
              <a:off x="4078" y="2482"/>
              <a:ext cx="61" cy="6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Line 56"/>
            <p:cNvSpPr>
              <a:spLocks noChangeShapeType="1"/>
            </p:cNvSpPr>
            <p:nvPr/>
          </p:nvSpPr>
          <p:spPr bwMode="auto">
            <a:xfrm>
              <a:off x="4139" y="2544"/>
              <a:ext cx="59" cy="54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Line 57"/>
            <p:cNvSpPr>
              <a:spLocks noChangeShapeType="1"/>
            </p:cNvSpPr>
            <p:nvPr/>
          </p:nvSpPr>
          <p:spPr bwMode="auto">
            <a:xfrm>
              <a:off x="4198" y="2598"/>
              <a:ext cx="60" cy="4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Line 58"/>
            <p:cNvSpPr>
              <a:spLocks noChangeShapeType="1"/>
            </p:cNvSpPr>
            <p:nvPr/>
          </p:nvSpPr>
          <p:spPr bwMode="auto">
            <a:xfrm>
              <a:off x="4258" y="2646"/>
              <a:ext cx="60" cy="43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Line 59"/>
            <p:cNvSpPr>
              <a:spLocks noChangeShapeType="1"/>
            </p:cNvSpPr>
            <p:nvPr/>
          </p:nvSpPr>
          <p:spPr bwMode="auto">
            <a:xfrm>
              <a:off x="4318" y="2689"/>
              <a:ext cx="60" cy="36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Line 60"/>
            <p:cNvSpPr>
              <a:spLocks noChangeShapeType="1"/>
            </p:cNvSpPr>
            <p:nvPr/>
          </p:nvSpPr>
          <p:spPr bwMode="auto">
            <a:xfrm>
              <a:off x="4378" y="2725"/>
              <a:ext cx="60" cy="31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Line 61"/>
            <p:cNvSpPr>
              <a:spLocks noChangeShapeType="1"/>
            </p:cNvSpPr>
            <p:nvPr/>
          </p:nvSpPr>
          <p:spPr bwMode="auto">
            <a:xfrm>
              <a:off x="4438" y="2756"/>
              <a:ext cx="59" cy="25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62"/>
            <p:cNvSpPr>
              <a:spLocks noChangeShapeType="1"/>
            </p:cNvSpPr>
            <p:nvPr/>
          </p:nvSpPr>
          <p:spPr bwMode="auto">
            <a:xfrm>
              <a:off x="4497" y="2781"/>
              <a:ext cx="60" cy="2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63"/>
            <p:cNvSpPr>
              <a:spLocks noChangeShapeType="1"/>
            </p:cNvSpPr>
            <p:nvPr/>
          </p:nvSpPr>
          <p:spPr bwMode="auto">
            <a:xfrm>
              <a:off x="4557" y="2803"/>
              <a:ext cx="61" cy="18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Line 64"/>
            <p:cNvSpPr>
              <a:spLocks noChangeShapeType="1"/>
            </p:cNvSpPr>
            <p:nvPr/>
          </p:nvSpPr>
          <p:spPr bwMode="auto">
            <a:xfrm>
              <a:off x="4618" y="2821"/>
              <a:ext cx="59" cy="14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Line 65"/>
            <p:cNvSpPr>
              <a:spLocks noChangeShapeType="1"/>
            </p:cNvSpPr>
            <p:nvPr/>
          </p:nvSpPr>
          <p:spPr bwMode="auto">
            <a:xfrm>
              <a:off x="4677" y="2835"/>
              <a:ext cx="60" cy="1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Line 66"/>
            <p:cNvSpPr>
              <a:spLocks noChangeShapeType="1"/>
            </p:cNvSpPr>
            <p:nvPr/>
          </p:nvSpPr>
          <p:spPr bwMode="auto">
            <a:xfrm>
              <a:off x="4737" y="2847"/>
              <a:ext cx="60" cy="9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Line 67"/>
            <p:cNvSpPr>
              <a:spLocks noChangeShapeType="1"/>
            </p:cNvSpPr>
            <p:nvPr/>
          </p:nvSpPr>
          <p:spPr bwMode="auto">
            <a:xfrm>
              <a:off x="4797" y="2856"/>
              <a:ext cx="60" cy="7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" name="Line 68"/>
            <p:cNvSpPr>
              <a:spLocks noChangeShapeType="1"/>
            </p:cNvSpPr>
            <p:nvPr/>
          </p:nvSpPr>
          <p:spPr bwMode="auto">
            <a:xfrm>
              <a:off x="4857" y="2863"/>
              <a:ext cx="59" cy="5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Line 69"/>
            <p:cNvSpPr>
              <a:spLocks noChangeShapeType="1"/>
            </p:cNvSpPr>
            <p:nvPr/>
          </p:nvSpPr>
          <p:spPr bwMode="auto">
            <a:xfrm>
              <a:off x="4916" y="2868"/>
              <a:ext cx="61" cy="5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" name="Line 70"/>
            <p:cNvSpPr>
              <a:spLocks noChangeShapeType="1"/>
            </p:cNvSpPr>
            <p:nvPr/>
          </p:nvSpPr>
          <p:spPr bwMode="auto">
            <a:xfrm>
              <a:off x="4977" y="2873"/>
              <a:ext cx="60" cy="3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" name="Line 71"/>
            <p:cNvSpPr>
              <a:spLocks noChangeShapeType="1"/>
            </p:cNvSpPr>
            <p:nvPr/>
          </p:nvSpPr>
          <p:spPr bwMode="auto">
            <a:xfrm>
              <a:off x="5037" y="2876"/>
              <a:ext cx="60" cy="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" name="Line 72"/>
            <p:cNvSpPr>
              <a:spLocks noChangeShapeType="1"/>
            </p:cNvSpPr>
            <p:nvPr/>
          </p:nvSpPr>
          <p:spPr bwMode="auto">
            <a:xfrm>
              <a:off x="5097" y="2878"/>
              <a:ext cx="60" cy="2"/>
            </a:xfrm>
            <a:prstGeom prst="line">
              <a:avLst/>
            </a:prstGeom>
            <a:noFill/>
            <a:ln w="38100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3" name="Line 74"/>
          <p:cNvSpPr>
            <a:spLocks noChangeShapeType="1"/>
          </p:cNvSpPr>
          <p:nvPr/>
        </p:nvSpPr>
        <p:spPr bwMode="auto">
          <a:xfrm>
            <a:off x="5602104" y="3442524"/>
            <a:ext cx="440198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grpSp>
        <p:nvGrpSpPr>
          <p:cNvPr id="84" name="Group 75"/>
          <p:cNvGrpSpPr>
            <a:grpSpLocks/>
          </p:cNvGrpSpPr>
          <p:nvPr/>
        </p:nvGrpSpPr>
        <p:grpSpPr bwMode="auto">
          <a:xfrm>
            <a:off x="5959231" y="2112198"/>
            <a:ext cx="3660682" cy="1317625"/>
            <a:chOff x="1083" y="1440"/>
            <a:chExt cx="4074" cy="1440"/>
          </a:xfrm>
        </p:grpSpPr>
        <p:sp>
          <p:nvSpPr>
            <p:cNvPr id="85" name="Line 76"/>
            <p:cNvSpPr>
              <a:spLocks noChangeShapeType="1"/>
            </p:cNvSpPr>
            <p:nvPr/>
          </p:nvSpPr>
          <p:spPr bwMode="auto">
            <a:xfrm flipV="1">
              <a:off x="1083" y="2878"/>
              <a:ext cx="59" cy="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Line 77"/>
            <p:cNvSpPr>
              <a:spLocks noChangeShapeType="1"/>
            </p:cNvSpPr>
            <p:nvPr/>
          </p:nvSpPr>
          <p:spPr bwMode="auto">
            <a:xfrm flipV="1">
              <a:off x="1142" y="2876"/>
              <a:ext cx="60" cy="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Line 78"/>
            <p:cNvSpPr>
              <a:spLocks noChangeShapeType="1"/>
            </p:cNvSpPr>
            <p:nvPr/>
          </p:nvSpPr>
          <p:spPr bwMode="auto">
            <a:xfrm flipV="1">
              <a:off x="1202" y="2873"/>
              <a:ext cx="60" cy="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" name="Line 79"/>
            <p:cNvSpPr>
              <a:spLocks noChangeShapeType="1"/>
            </p:cNvSpPr>
            <p:nvPr/>
          </p:nvSpPr>
          <p:spPr bwMode="auto">
            <a:xfrm flipV="1">
              <a:off x="1262" y="2868"/>
              <a:ext cx="61" cy="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" name="Line 80"/>
            <p:cNvSpPr>
              <a:spLocks noChangeShapeType="1"/>
            </p:cNvSpPr>
            <p:nvPr/>
          </p:nvSpPr>
          <p:spPr bwMode="auto">
            <a:xfrm flipV="1">
              <a:off x="1323" y="2863"/>
              <a:ext cx="59" cy="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" name="Line 81"/>
            <p:cNvSpPr>
              <a:spLocks noChangeShapeType="1"/>
            </p:cNvSpPr>
            <p:nvPr/>
          </p:nvSpPr>
          <p:spPr bwMode="auto">
            <a:xfrm flipV="1">
              <a:off x="1382" y="2856"/>
              <a:ext cx="60" cy="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" name="Line 82"/>
            <p:cNvSpPr>
              <a:spLocks noChangeShapeType="1"/>
            </p:cNvSpPr>
            <p:nvPr/>
          </p:nvSpPr>
          <p:spPr bwMode="auto">
            <a:xfrm flipV="1">
              <a:off x="1442" y="2847"/>
              <a:ext cx="59" cy="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" name="Line 83"/>
            <p:cNvSpPr>
              <a:spLocks noChangeShapeType="1"/>
            </p:cNvSpPr>
            <p:nvPr/>
          </p:nvSpPr>
          <p:spPr bwMode="auto">
            <a:xfrm flipV="1">
              <a:off x="1501" y="2835"/>
              <a:ext cx="62" cy="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" name="Line 84"/>
            <p:cNvSpPr>
              <a:spLocks noChangeShapeType="1"/>
            </p:cNvSpPr>
            <p:nvPr/>
          </p:nvSpPr>
          <p:spPr bwMode="auto">
            <a:xfrm flipV="1">
              <a:off x="1563" y="2821"/>
              <a:ext cx="59" cy="1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4" name="Line 85"/>
            <p:cNvSpPr>
              <a:spLocks noChangeShapeType="1"/>
            </p:cNvSpPr>
            <p:nvPr/>
          </p:nvSpPr>
          <p:spPr bwMode="auto">
            <a:xfrm flipV="1">
              <a:off x="1622" y="2803"/>
              <a:ext cx="59" cy="1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5" name="Line 86"/>
            <p:cNvSpPr>
              <a:spLocks noChangeShapeType="1"/>
            </p:cNvSpPr>
            <p:nvPr/>
          </p:nvSpPr>
          <p:spPr bwMode="auto">
            <a:xfrm flipV="1">
              <a:off x="1681" y="2781"/>
              <a:ext cx="60" cy="2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6" name="Line 87"/>
            <p:cNvSpPr>
              <a:spLocks noChangeShapeType="1"/>
            </p:cNvSpPr>
            <p:nvPr/>
          </p:nvSpPr>
          <p:spPr bwMode="auto">
            <a:xfrm flipV="1">
              <a:off x="1741" y="2756"/>
              <a:ext cx="61" cy="2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7" name="Line 88"/>
            <p:cNvSpPr>
              <a:spLocks noChangeShapeType="1"/>
            </p:cNvSpPr>
            <p:nvPr/>
          </p:nvSpPr>
          <p:spPr bwMode="auto">
            <a:xfrm flipV="1">
              <a:off x="1802" y="2725"/>
              <a:ext cx="60" cy="3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8" name="Line 89"/>
            <p:cNvSpPr>
              <a:spLocks noChangeShapeType="1"/>
            </p:cNvSpPr>
            <p:nvPr/>
          </p:nvSpPr>
          <p:spPr bwMode="auto">
            <a:xfrm flipV="1">
              <a:off x="1862" y="2689"/>
              <a:ext cx="59" cy="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9" name="Line 90"/>
            <p:cNvSpPr>
              <a:spLocks noChangeShapeType="1"/>
            </p:cNvSpPr>
            <p:nvPr/>
          </p:nvSpPr>
          <p:spPr bwMode="auto">
            <a:xfrm flipV="1">
              <a:off x="1921" y="2646"/>
              <a:ext cx="60" cy="4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0" name="Line 91"/>
            <p:cNvSpPr>
              <a:spLocks noChangeShapeType="1"/>
            </p:cNvSpPr>
            <p:nvPr/>
          </p:nvSpPr>
          <p:spPr bwMode="auto">
            <a:xfrm flipV="1">
              <a:off x="1981" y="2598"/>
              <a:ext cx="60" cy="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1" name="Line 92"/>
            <p:cNvSpPr>
              <a:spLocks noChangeShapeType="1"/>
            </p:cNvSpPr>
            <p:nvPr/>
          </p:nvSpPr>
          <p:spPr bwMode="auto">
            <a:xfrm flipV="1">
              <a:off x="2041" y="2544"/>
              <a:ext cx="60" cy="5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Line 93"/>
            <p:cNvSpPr>
              <a:spLocks noChangeShapeType="1"/>
            </p:cNvSpPr>
            <p:nvPr/>
          </p:nvSpPr>
          <p:spPr bwMode="auto">
            <a:xfrm flipV="1">
              <a:off x="2101" y="2482"/>
              <a:ext cx="60" cy="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Line 94"/>
            <p:cNvSpPr>
              <a:spLocks noChangeShapeType="1"/>
            </p:cNvSpPr>
            <p:nvPr/>
          </p:nvSpPr>
          <p:spPr bwMode="auto">
            <a:xfrm flipV="1">
              <a:off x="2161" y="2416"/>
              <a:ext cx="60" cy="6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95"/>
            <p:cNvSpPr>
              <a:spLocks noChangeShapeType="1"/>
            </p:cNvSpPr>
            <p:nvPr/>
          </p:nvSpPr>
          <p:spPr bwMode="auto">
            <a:xfrm flipV="1">
              <a:off x="2221" y="2342"/>
              <a:ext cx="60" cy="7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96"/>
            <p:cNvSpPr>
              <a:spLocks noChangeShapeType="1"/>
            </p:cNvSpPr>
            <p:nvPr/>
          </p:nvSpPr>
          <p:spPr bwMode="auto">
            <a:xfrm flipV="1">
              <a:off x="2281" y="2264"/>
              <a:ext cx="60" cy="7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Line 97"/>
            <p:cNvSpPr>
              <a:spLocks noChangeShapeType="1"/>
            </p:cNvSpPr>
            <p:nvPr/>
          </p:nvSpPr>
          <p:spPr bwMode="auto">
            <a:xfrm flipV="1">
              <a:off x="2341" y="2181"/>
              <a:ext cx="59" cy="8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7" name="Line 98"/>
            <p:cNvSpPr>
              <a:spLocks noChangeShapeType="1"/>
            </p:cNvSpPr>
            <p:nvPr/>
          </p:nvSpPr>
          <p:spPr bwMode="auto">
            <a:xfrm flipV="1">
              <a:off x="2400" y="2096"/>
              <a:ext cx="60" cy="8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8" name="Line 99"/>
            <p:cNvSpPr>
              <a:spLocks noChangeShapeType="1"/>
            </p:cNvSpPr>
            <p:nvPr/>
          </p:nvSpPr>
          <p:spPr bwMode="auto">
            <a:xfrm flipV="1">
              <a:off x="2460" y="2008"/>
              <a:ext cx="60" cy="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9" name="Line 100"/>
            <p:cNvSpPr>
              <a:spLocks noChangeShapeType="1"/>
            </p:cNvSpPr>
            <p:nvPr/>
          </p:nvSpPr>
          <p:spPr bwMode="auto">
            <a:xfrm flipV="1">
              <a:off x="2520" y="1921"/>
              <a:ext cx="61" cy="8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0" name="Line 101"/>
            <p:cNvSpPr>
              <a:spLocks noChangeShapeType="1"/>
            </p:cNvSpPr>
            <p:nvPr/>
          </p:nvSpPr>
          <p:spPr bwMode="auto">
            <a:xfrm flipV="1">
              <a:off x="2581" y="1835"/>
              <a:ext cx="59" cy="8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Line 102"/>
            <p:cNvSpPr>
              <a:spLocks noChangeShapeType="1"/>
            </p:cNvSpPr>
            <p:nvPr/>
          </p:nvSpPr>
          <p:spPr bwMode="auto">
            <a:xfrm flipV="1">
              <a:off x="2640" y="1754"/>
              <a:ext cx="60" cy="8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Line 103"/>
            <p:cNvSpPr>
              <a:spLocks noChangeShapeType="1"/>
            </p:cNvSpPr>
            <p:nvPr/>
          </p:nvSpPr>
          <p:spPr bwMode="auto">
            <a:xfrm flipV="1">
              <a:off x="2700" y="1678"/>
              <a:ext cx="60" cy="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Line 104"/>
            <p:cNvSpPr>
              <a:spLocks noChangeShapeType="1"/>
            </p:cNvSpPr>
            <p:nvPr/>
          </p:nvSpPr>
          <p:spPr bwMode="auto">
            <a:xfrm flipV="1">
              <a:off x="2760" y="1610"/>
              <a:ext cx="60" cy="6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Line 105"/>
            <p:cNvSpPr>
              <a:spLocks noChangeShapeType="1"/>
            </p:cNvSpPr>
            <p:nvPr/>
          </p:nvSpPr>
          <p:spPr bwMode="auto">
            <a:xfrm flipV="1">
              <a:off x="2820" y="1551"/>
              <a:ext cx="59" cy="5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Line 106"/>
            <p:cNvSpPr>
              <a:spLocks noChangeShapeType="1"/>
            </p:cNvSpPr>
            <p:nvPr/>
          </p:nvSpPr>
          <p:spPr bwMode="auto">
            <a:xfrm flipV="1">
              <a:off x="2879" y="1503"/>
              <a:ext cx="60" cy="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" name="Line 107"/>
            <p:cNvSpPr>
              <a:spLocks noChangeShapeType="1"/>
            </p:cNvSpPr>
            <p:nvPr/>
          </p:nvSpPr>
          <p:spPr bwMode="auto">
            <a:xfrm flipV="1">
              <a:off x="2939" y="1469"/>
              <a:ext cx="61" cy="3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" name="Line 108"/>
            <p:cNvSpPr>
              <a:spLocks noChangeShapeType="1"/>
            </p:cNvSpPr>
            <p:nvPr/>
          </p:nvSpPr>
          <p:spPr bwMode="auto">
            <a:xfrm flipV="1">
              <a:off x="3000" y="1447"/>
              <a:ext cx="60" cy="2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" name="Line 109"/>
            <p:cNvSpPr>
              <a:spLocks noChangeShapeType="1"/>
            </p:cNvSpPr>
            <p:nvPr/>
          </p:nvSpPr>
          <p:spPr bwMode="auto">
            <a:xfrm flipV="1">
              <a:off x="3060" y="1440"/>
              <a:ext cx="60" cy="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9" name="Line 110"/>
            <p:cNvSpPr>
              <a:spLocks noChangeShapeType="1"/>
            </p:cNvSpPr>
            <p:nvPr/>
          </p:nvSpPr>
          <p:spPr bwMode="auto">
            <a:xfrm>
              <a:off x="3120" y="1440"/>
              <a:ext cx="59" cy="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0" name="Line 111"/>
            <p:cNvSpPr>
              <a:spLocks noChangeShapeType="1"/>
            </p:cNvSpPr>
            <p:nvPr/>
          </p:nvSpPr>
          <p:spPr bwMode="auto">
            <a:xfrm>
              <a:off x="3179" y="1447"/>
              <a:ext cx="60" cy="2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1" name="Line 112"/>
            <p:cNvSpPr>
              <a:spLocks noChangeShapeType="1"/>
            </p:cNvSpPr>
            <p:nvPr/>
          </p:nvSpPr>
          <p:spPr bwMode="auto">
            <a:xfrm>
              <a:off x="3239" y="1469"/>
              <a:ext cx="60" cy="3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2" name="Line 113"/>
            <p:cNvSpPr>
              <a:spLocks noChangeShapeType="1"/>
            </p:cNvSpPr>
            <p:nvPr/>
          </p:nvSpPr>
          <p:spPr bwMode="auto">
            <a:xfrm>
              <a:off x="3299" y="1503"/>
              <a:ext cx="61" cy="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3" name="Line 114"/>
            <p:cNvSpPr>
              <a:spLocks noChangeShapeType="1"/>
            </p:cNvSpPr>
            <p:nvPr/>
          </p:nvSpPr>
          <p:spPr bwMode="auto">
            <a:xfrm>
              <a:off x="3360" y="1551"/>
              <a:ext cx="59" cy="5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4" name="Line 115"/>
            <p:cNvSpPr>
              <a:spLocks noChangeShapeType="1"/>
            </p:cNvSpPr>
            <p:nvPr/>
          </p:nvSpPr>
          <p:spPr bwMode="auto">
            <a:xfrm>
              <a:off x="3419" y="1610"/>
              <a:ext cx="60" cy="6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5" name="Line 116"/>
            <p:cNvSpPr>
              <a:spLocks noChangeShapeType="1"/>
            </p:cNvSpPr>
            <p:nvPr/>
          </p:nvSpPr>
          <p:spPr bwMode="auto">
            <a:xfrm>
              <a:off x="3479" y="1678"/>
              <a:ext cx="59" cy="7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6" name="Line 117"/>
            <p:cNvSpPr>
              <a:spLocks noChangeShapeType="1"/>
            </p:cNvSpPr>
            <p:nvPr/>
          </p:nvSpPr>
          <p:spPr bwMode="auto">
            <a:xfrm>
              <a:off x="3538" y="1754"/>
              <a:ext cx="62" cy="8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7" name="Line 118"/>
            <p:cNvSpPr>
              <a:spLocks noChangeShapeType="1"/>
            </p:cNvSpPr>
            <p:nvPr/>
          </p:nvSpPr>
          <p:spPr bwMode="auto">
            <a:xfrm>
              <a:off x="3600" y="1835"/>
              <a:ext cx="59" cy="8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8" name="Line 119"/>
            <p:cNvSpPr>
              <a:spLocks noChangeShapeType="1"/>
            </p:cNvSpPr>
            <p:nvPr/>
          </p:nvSpPr>
          <p:spPr bwMode="auto">
            <a:xfrm>
              <a:off x="3659" y="1921"/>
              <a:ext cx="59" cy="8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9" name="Line 120"/>
            <p:cNvSpPr>
              <a:spLocks noChangeShapeType="1"/>
            </p:cNvSpPr>
            <p:nvPr/>
          </p:nvSpPr>
          <p:spPr bwMode="auto">
            <a:xfrm>
              <a:off x="3718" y="2008"/>
              <a:ext cx="60" cy="8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0" name="Line 121"/>
            <p:cNvSpPr>
              <a:spLocks noChangeShapeType="1"/>
            </p:cNvSpPr>
            <p:nvPr/>
          </p:nvSpPr>
          <p:spPr bwMode="auto">
            <a:xfrm>
              <a:off x="3778" y="2096"/>
              <a:ext cx="61" cy="8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1" name="Line 122"/>
            <p:cNvSpPr>
              <a:spLocks noChangeShapeType="1"/>
            </p:cNvSpPr>
            <p:nvPr/>
          </p:nvSpPr>
          <p:spPr bwMode="auto">
            <a:xfrm>
              <a:off x="3839" y="2181"/>
              <a:ext cx="60" cy="8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2" name="Line 123"/>
            <p:cNvSpPr>
              <a:spLocks noChangeShapeType="1"/>
            </p:cNvSpPr>
            <p:nvPr/>
          </p:nvSpPr>
          <p:spPr bwMode="auto">
            <a:xfrm>
              <a:off x="3899" y="2264"/>
              <a:ext cx="59" cy="7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" name="Line 124"/>
            <p:cNvSpPr>
              <a:spLocks noChangeShapeType="1"/>
            </p:cNvSpPr>
            <p:nvPr/>
          </p:nvSpPr>
          <p:spPr bwMode="auto">
            <a:xfrm>
              <a:off x="3958" y="2342"/>
              <a:ext cx="60" cy="7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4" name="Line 125"/>
            <p:cNvSpPr>
              <a:spLocks noChangeShapeType="1"/>
            </p:cNvSpPr>
            <p:nvPr/>
          </p:nvSpPr>
          <p:spPr bwMode="auto">
            <a:xfrm>
              <a:off x="4018" y="2416"/>
              <a:ext cx="60" cy="6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5" name="Line 126"/>
            <p:cNvSpPr>
              <a:spLocks noChangeShapeType="1"/>
            </p:cNvSpPr>
            <p:nvPr/>
          </p:nvSpPr>
          <p:spPr bwMode="auto">
            <a:xfrm>
              <a:off x="4078" y="2482"/>
              <a:ext cx="61" cy="6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6" name="Line 127"/>
            <p:cNvSpPr>
              <a:spLocks noChangeShapeType="1"/>
            </p:cNvSpPr>
            <p:nvPr/>
          </p:nvSpPr>
          <p:spPr bwMode="auto">
            <a:xfrm>
              <a:off x="4139" y="2544"/>
              <a:ext cx="59" cy="5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7" name="Line 128"/>
            <p:cNvSpPr>
              <a:spLocks noChangeShapeType="1"/>
            </p:cNvSpPr>
            <p:nvPr/>
          </p:nvSpPr>
          <p:spPr bwMode="auto">
            <a:xfrm>
              <a:off x="4198" y="2598"/>
              <a:ext cx="60" cy="4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8" name="Line 129"/>
            <p:cNvSpPr>
              <a:spLocks noChangeShapeType="1"/>
            </p:cNvSpPr>
            <p:nvPr/>
          </p:nvSpPr>
          <p:spPr bwMode="auto">
            <a:xfrm>
              <a:off x="4258" y="2646"/>
              <a:ext cx="60" cy="4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9" name="Line 130"/>
            <p:cNvSpPr>
              <a:spLocks noChangeShapeType="1"/>
            </p:cNvSpPr>
            <p:nvPr/>
          </p:nvSpPr>
          <p:spPr bwMode="auto">
            <a:xfrm>
              <a:off x="4318" y="2689"/>
              <a:ext cx="60" cy="3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0" name="Line 131"/>
            <p:cNvSpPr>
              <a:spLocks noChangeShapeType="1"/>
            </p:cNvSpPr>
            <p:nvPr/>
          </p:nvSpPr>
          <p:spPr bwMode="auto">
            <a:xfrm>
              <a:off x="4378" y="2725"/>
              <a:ext cx="60" cy="31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1" name="Line 132"/>
            <p:cNvSpPr>
              <a:spLocks noChangeShapeType="1"/>
            </p:cNvSpPr>
            <p:nvPr/>
          </p:nvSpPr>
          <p:spPr bwMode="auto">
            <a:xfrm>
              <a:off x="4438" y="2756"/>
              <a:ext cx="59" cy="2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2" name="Line 133"/>
            <p:cNvSpPr>
              <a:spLocks noChangeShapeType="1"/>
            </p:cNvSpPr>
            <p:nvPr/>
          </p:nvSpPr>
          <p:spPr bwMode="auto">
            <a:xfrm>
              <a:off x="4497" y="2781"/>
              <a:ext cx="60" cy="2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3" name="Line 134"/>
            <p:cNvSpPr>
              <a:spLocks noChangeShapeType="1"/>
            </p:cNvSpPr>
            <p:nvPr/>
          </p:nvSpPr>
          <p:spPr bwMode="auto">
            <a:xfrm>
              <a:off x="4557" y="2803"/>
              <a:ext cx="61" cy="1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4" name="Line 135"/>
            <p:cNvSpPr>
              <a:spLocks noChangeShapeType="1"/>
            </p:cNvSpPr>
            <p:nvPr/>
          </p:nvSpPr>
          <p:spPr bwMode="auto">
            <a:xfrm>
              <a:off x="4618" y="2821"/>
              <a:ext cx="59" cy="1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5" name="Line 136"/>
            <p:cNvSpPr>
              <a:spLocks noChangeShapeType="1"/>
            </p:cNvSpPr>
            <p:nvPr/>
          </p:nvSpPr>
          <p:spPr bwMode="auto">
            <a:xfrm>
              <a:off x="4677" y="2835"/>
              <a:ext cx="60" cy="1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6" name="Line 137"/>
            <p:cNvSpPr>
              <a:spLocks noChangeShapeType="1"/>
            </p:cNvSpPr>
            <p:nvPr/>
          </p:nvSpPr>
          <p:spPr bwMode="auto">
            <a:xfrm>
              <a:off x="4737" y="2847"/>
              <a:ext cx="60" cy="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7" name="Line 138"/>
            <p:cNvSpPr>
              <a:spLocks noChangeShapeType="1"/>
            </p:cNvSpPr>
            <p:nvPr/>
          </p:nvSpPr>
          <p:spPr bwMode="auto">
            <a:xfrm>
              <a:off x="4797" y="2856"/>
              <a:ext cx="60" cy="7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8" name="Line 139"/>
            <p:cNvSpPr>
              <a:spLocks noChangeShapeType="1"/>
            </p:cNvSpPr>
            <p:nvPr/>
          </p:nvSpPr>
          <p:spPr bwMode="auto">
            <a:xfrm>
              <a:off x="4857" y="2863"/>
              <a:ext cx="59" cy="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9" name="Line 140"/>
            <p:cNvSpPr>
              <a:spLocks noChangeShapeType="1"/>
            </p:cNvSpPr>
            <p:nvPr/>
          </p:nvSpPr>
          <p:spPr bwMode="auto">
            <a:xfrm>
              <a:off x="4916" y="2868"/>
              <a:ext cx="61" cy="5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" name="Line 141"/>
            <p:cNvSpPr>
              <a:spLocks noChangeShapeType="1"/>
            </p:cNvSpPr>
            <p:nvPr/>
          </p:nvSpPr>
          <p:spPr bwMode="auto">
            <a:xfrm>
              <a:off x="4977" y="2873"/>
              <a:ext cx="60" cy="3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1" name="Line 142"/>
            <p:cNvSpPr>
              <a:spLocks noChangeShapeType="1"/>
            </p:cNvSpPr>
            <p:nvPr/>
          </p:nvSpPr>
          <p:spPr bwMode="auto">
            <a:xfrm>
              <a:off x="5037" y="2876"/>
              <a:ext cx="60" cy="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" name="Line 143"/>
            <p:cNvSpPr>
              <a:spLocks noChangeShapeType="1"/>
            </p:cNvSpPr>
            <p:nvPr/>
          </p:nvSpPr>
          <p:spPr bwMode="auto">
            <a:xfrm>
              <a:off x="5097" y="2878"/>
              <a:ext cx="60" cy="2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53" name="Line 144"/>
          <p:cNvSpPr>
            <a:spLocks noChangeShapeType="1"/>
          </p:cNvSpPr>
          <p:nvPr/>
        </p:nvSpPr>
        <p:spPr bwMode="auto">
          <a:xfrm flipH="1">
            <a:off x="7196531" y="2104850"/>
            <a:ext cx="41570" cy="1453048"/>
          </a:xfrm>
          <a:prstGeom prst="line">
            <a:avLst/>
          </a:prstGeom>
          <a:noFill/>
          <a:ln w="38100">
            <a:solidFill>
              <a:srgbClr val="00206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155" name="Rectangle 158"/>
          <p:cNvSpPr>
            <a:spLocks noChangeArrowheads="1"/>
          </p:cNvSpPr>
          <p:nvPr/>
        </p:nvSpPr>
        <p:spPr bwMode="auto">
          <a:xfrm>
            <a:off x="6746455" y="3571651"/>
            <a:ext cx="1110137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err="1" smtClean="0">
                <a:solidFill>
                  <a:srgbClr val="002060"/>
                </a:solidFill>
              </a:rPr>
              <a:t>μ</a:t>
            </a:r>
            <a:r>
              <a:rPr lang="en-US" sz="2200" b="1" baseline="-25000" dirty="0" err="1" smtClean="0">
                <a:solidFill>
                  <a:srgbClr val="002060"/>
                </a:solidFill>
              </a:rPr>
              <a:t>AOT</a:t>
            </a:r>
            <a:endParaRPr lang="en-US" sz="2200" b="1" baseline="-25000" dirty="0">
              <a:solidFill>
                <a:srgbClr val="002060"/>
              </a:solidFill>
            </a:endParaRPr>
          </a:p>
        </p:txBody>
      </p:sp>
      <p:sp>
        <p:nvSpPr>
          <p:cNvPr id="156" name="Line 144"/>
          <p:cNvSpPr>
            <a:spLocks noChangeShapeType="1"/>
          </p:cNvSpPr>
          <p:nvPr/>
        </p:nvSpPr>
        <p:spPr bwMode="auto">
          <a:xfrm>
            <a:off x="7811782" y="2118603"/>
            <a:ext cx="0" cy="1453048"/>
          </a:xfrm>
          <a:prstGeom prst="line">
            <a:avLst/>
          </a:prstGeom>
          <a:noFill/>
          <a:ln w="3810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157" name="Rectangle 158"/>
          <p:cNvSpPr>
            <a:spLocks noChangeArrowheads="1"/>
          </p:cNvSpPr>
          <p:nvPr/>
        </p:nvSpPr>
        <p:spPr bwMode="auto">
          <a:xfrm>
            <a:off x="7621562" y="3584183"/>
            <a:ext cx="1110137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err="1" smtClean="0">
                <a:solidFill>
                  <a:schemeClr val="accent2"/>
                </a:solidFill>
              </a:rPr>
              <a:t>μ</a:t>
            </a:r>
            <a:r>
              <a:rPr lang="en-US" sz="2200" b="1" baseline="-25000" dirty="0" err="1" smtClean="0">
                <a:solidFill>
                  <a:schemeClr val="accent2"/>
                </a:solidFill>
              </a:rPr>
              <a:t>TOS</a:t>
            </a:r>
            <a:endParaRPr lang="en-US" sz="2200" b="1" baseline="-25000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93811" y="1719281"/>
            <a:ext cx="667075" cy="0"/>
          </a:xfrm>
          <a:prstGeom prst="straightConnector1">
            <a:avLst/>
          </a:prstGeom>
          <a:ln w="63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0" name="Object 1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948869"/>
              </p:ext>
            </p:extLst>
          </p:nvPr>
        </p:nvGraphicFramePr>
        <p:xfrm>
          <a:off x="7314567" y="1620186"/>
          <a:ext cx="4635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" name="Equation" r:id="rId14" imgW="215640" imgH="215640" progId="Equation.3">
                  <p:embed/>
                </p:oleObj>
              </mc:Choice>
              <mc:Fallback>
                <p:oleObj name="Equation" r:id="rId14" imgW="21564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4567" y="1620186"/>
                        <a:ext cx="46355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Line 74"/>
          <p:cNvSpPr>
            <a:spLocks noChangeShapeType="1"/>
          </p:cNvSpPr>
          <p:nvPr/>
        </p:nvSpPr>
        <p:spPr bwMode="auto">
          <a:xfrm>
            <a:off x="5565078" y="6054178"/>
            <a:ext cx="400770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grpSp>
        <p:nvGrpSpPr>
          <p:cNvPr id="162" name="Group 75"/>
          <p:cNvGrpSpPr>
            <a:grpSpLocks/>
          </p:cNvGrpSpPr>
          <p:nvPr/>
        </p:nvGrpSpPr>
        <p:grpSpPr bwMode="auto">
          <a:xfrm>
            <a:off x="5855808" y="4841341"/>
            <a:ext cx="3332802" cy="1086674"/>
            <a:chOff x="1083" y="1440"/>
            <a:chExt cx="4074" cy="1440"/>
          </a:xfrm>
        </p:grpSpPr>
        <p:sp>
          <p:nvSpPr>
            <p:cNvPr id="163" name="Line 76"/>
            <p:cNvSpPr>
              <a:spLocks noChangeShapeType="1"/>
            </p:cNvSpPr>
            <p:nvPr/>
          </p:nvSpPr>
          <p:spPr bwMode="auto">
            <a:xfrm flipV="1">
              <a:off x="1083" y="2878"/>
              <a:ext cx="59" cy="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4" name="Line 77"/>
            <p:cNvSpPr>
              <a:spLocks noChangeShapeType="1"/>
            </p:cNvSpPr>
            <p:nvPr/>
          </p:nvSpPr>
          <p:spPr bwMode="auto">
            <a:xfrm flipV="1">
              <a:off x="1142" y="2876"/>
              <a:ext cx="60" cy="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Line 78"/>
            <p:cNvSpPr>
              <a:spLocks noChangeShapeType="1"/>
            </p:cNvSpPr>
            <p:nvPr/>
          </p:nvSpPr>
          <p:spPr bwMode="auto">
            <a:xfrm flipV="1">
              <a:off x="1202" y="2873"/>
              <a:ext cx="60" cy="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6" name="Line 79"/>
            <p:cNvSpPr>
              <a:spLocks noChangeShapeType="1"/>
            </p:cNvSpPr>
            <p:nvPr/>
          </p:nvSpPr>
          <p:spPr bwMode="auto">
            <a:xfrm flipV="1">
              <a:off x="1262" y="2868"/>
              <a:ext cx="61" cy="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7" name="Line 80"/>
            <p:cNvSpPr>
              <a:spLocks noChangeShapeType="1"/>
            </p:cNvSpPr>
            <p:nvPr/>
          </p:nvSpPr>
          <p:spPr bwMode="auto">
            <a:xfrm flipV="1">
              <a:off x="1323" y="2863"/>
              <a:ext cx="59" cy="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8" name="Line 81"/>
            <p:cNvSpPr>
              <a:spLocks noChangeShapeType="1"/>
            </p:cNvSpPr>
            <p:nvPr/>
          </p:nvSpPr>
          <p:spPr bwMode="auto">
            <a:xfrm flipV="1">
              <a:off x="1382" y="2856"/>
              <a:ext cx="60" cy="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9" name="Line 82"/>
            <p:cNvSpPr>
              <a:spLocks noChangeShapeType="1"/>
            </p:cNvSpPr>
            <p:nvPr/>
          </p:nvSpPr>
          <p:spPr bwMode="auto">
            <a:xfrm flipV="1">
              <a:off x="1442" y="2847"/>
              <a:ext cx="59" cy="9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0" name="Line 83"/>
            <p:cNvSpPr>
              <a:spLocks noChangeShapeType="1"/>
            </p:cNvSpPr>
            <p:nvPr/>
          </p:nvSpPr>
          <p:spPr bwMode="auto">
            <a:xfrm flipV="1">
              <a:off x="1501" y="2835"/>
              <a:ext cx="62" cy="1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1" name="Line 84"/>
            <p:cNvSpPr>
              <a:spLocks noChangeShapeType="1"/>
            </p:cNvSpPr>
            <p:nvPr/>
          </p:nvSpPr>
          <p:spPr bwMode="auto">
            <a:xfrm flipV="1">
              <a:off x="1563" y="2821"/>
              <a:ext cx="59" cy="1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2" name="Line 85"/>
            <p:cNvSpPr>
              <a:spLocks noChangeShapeType="1"/>
            </p:cNvSpPr>
            <p:nvPr/>
          </p:nvSpPr>
          <p:spPr bwMode="auto">
            <a:xfrm flipV="1">
              <a:off x="1622" y="2803"/>
              <a:ext cx="59" cy="1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3" name="Line 86"/>
            <p:cNvSpPr>
              <a:spLocks noChangeShapeType="1"/>
            </p:cNvSpPr>
            <p:nvPr/>
          </p:nvSpPr>
          <p:spPr bwMode="auto">
            <a:xfrm flipV="1">
              <a:off x="1681" y="2781"/>
              <a:ext cx="60" cy="2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4" name="Line 87"/>
            <p:cNvSpPr>
              <a:spLocks noChangeShapeType="1"/>
            </p:cNvSpPr>
            <p:nvPr/>
          </p:nvSpPr>
          <p:spPr bwMode="auto">
            <a:xfrm flipV="1">
              <a:off x="1741" y="2756"/>
              <a:ext cx="61" cy="2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5" name="Line 88"/>
            <p:cNvSpPr>
              <a:spLocks noChangeShapeType="1"/>
            </p:cNvSpPr>
            <p:nvPr/>
          </p:nvSpPr>
          <p:spPr bwMode="auto">
            <a:xfrm flipV="1">
              <a:off x="1802" y="2725"/>
              <a:ext cx="60" cy="31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6" name="Line 89"/>
            <p:cNvSpPr>
              <a:spLocks noChangeShapeType="1"/>
            </p:cNvSpPr>
            <p:nvPr/>
          </p:nvSpPr>
          <p:spPr bwMode="auto">
            <a:xfrm flipV="1">
              <a:off x="1862" y="2689"/>
              <a:ext cx="59" cy="3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Line 90"/>
            <p:cNvSpPr>
              <a:spLocks noChangeShapeType="1"/>
            </p:cNvSpPr>
            <p:nvPr/>
          </p:nvSpPr>
          <p:spPr bwMode="auto">
            <a:xfrm flipV="1">
              <a:off x="1921" y="2646"/>
              <a:ext cx="60" cy="4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8" name="Line 91"/>
            <p:cNvSpPr>
              <a:spLocks noChangeShapeType="1"/>
            </p:cNvSpPr>
            <p:nvPr/>
          </p:nvSpPr>
          <p:spPr bwMode="auto">
            <a:xfrm flipV="1">
              <a:off x="1981" y="2598"/>
              <a:ext cx="60" cy="4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Line 92"/>
            <p:cNvSpPr>
              <a:spLocks noChangeShapeType="1"/>
            </p:cNvSpPr>
            <p:nvPr/>
          </p:nvSpPr>
          <p:spPr bwMode="auto">
            <a:xfrm flipV="1">
              <a:off x="2041" y="2544"/>
              <a:ext cx="60" cy="5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0" name="Line 93"/>
            <p:cNvSpPr>
              <a:spLocks noChangeShapeType="1"/>
            </p:cNvSpPr>
            <p:nvPr/>
          </p:nvSpPr>
          <p:spPr bwMode="auto">
            <a:xfrm flipV="1">
              <a:off x="2101" y="2482"/>
              <a:ext cx="60" cy="6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1" name="Line 94"/>
            <p:cNvSpPr>
              <a:spLocks noChangeShapeType="1"/>
            </p:cNvSpPr>
            <p:nvPr/>
          </p:nvSpPr>
          <p:spPr bwMode="auto">
            <a:xfrm flipV="1">
              <a:off x="2161" y="2416"/>
              <a:ext cx="60" cy="6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" name="Line 95"/>
            <p:cNvSpPr>
              <a:spLocks noChangeShapeType="1"/>
            </p:cNvSpPr>
            <p:nvPr/>
          </p:nvSpPr>
          <p:spPr bwMode="auto">
            <a:xfrm flipV="1">
              <a:off x="2221" y="2342"/>
              <a:ext cx="60" cy="7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3" name="Line 96"/>
            <p:cNvSpPr>
              <a:spLocks noChangeShapeType="1"/>
            </p:cNvSpPr>
            <p:nvPr/>
          </p:nvSpPr>
          <p:spPr bwMode="auto">
            <a:xfrm flipV="1">
              <a:off x="2281" y="2264"/>
              <a:ext cx="60" cy="7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4" name="Line 97"/>
            <p:cNvSpPr>
              <a:spLocks noChangeShapeType="1"/>
            </p:cNvSpPr>
            <p:nvPr/>
          </p:nvSpPr>
          <p:spPr bwMode="auto">
            <a:xfrm flipV="1">
              <a:off x="2341" y="2181"/>
              <a:ext cx="59" cy="8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5" name="Line 98"/>
            <p:cNvSpPr>
              <a:spLocks noChangeShapeType="1"/>
            </p:cNvSpPr>
            <p:nvPr/>
          </p:nvSpPr>
          <p:spPr bwMode="auto">
            <a:xfrm flipV="1">
              <a:off x="2400" y="2096"/>
              <a:ext cx="60" cy="8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6" name="Line 99"/>
            <p:cNvSpPr>
              <a:spLocks noChangeShapeType="1"/>
            </p:cNvSpPr>
            <p:nvPr/>
          </p:nvSpPr>
          <p:spPr bwMode="auto">
            <a:xfrm flipV="1">
              <a:off x="2460" y="2008"/>
              <a:ext cx="60" cy="8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7" name="Line 100"/>
            <p:cNvSpPr>
              <a:spLocks noChangeShapeType="1"/>
            </p:cNvSpPr>
            <p:nvPr/>
          </p:nvSpPr>
          <p:spPr bwMode="auto">
            <a:xfrm flipV="1">
              <a:off x="2520" y="1921"/>
              <a:ext cx="61" cy="8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8" name="Line 101"/>
            <p:cNvSpPr>
              <a:spLocks noChangeShapeType="1"/>
            </p:cNvSpPr>
            <p:nvPr/>
          </p:nvSpPr>
          <p:spPr bwMode="auto">
            <a:xfrm flipV="1">
              <a:off x="2581" y="1835"/>
              <a:ext cx="59" cy="8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9" name="Line 102"/>
            <p:cNvSpPr>
              <a:spLocks noChangeShapeType="1"/>
            </p:cNvSpPr>
            <p:nvPr/>
          </p:nvSpPr>
          <p:spPr bwMode="auto">
            <a:xfrm flipV="1">
              <a:off x="2640" y="1754"/>
              <a:ext cx="60" cy="81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0" name="Line 103"/>
            <p:cNvSpPr>
              <a:spLocks noChangeShapeType="1"/>
            </p:cNvSpPr>
            <p:nvPr/>
          </p:nvSpPr>
          <p:spPr bwMode="auto">
            <a:xfrm flipV="1">
              <a:off x="2700" y="1678"/>
              <a:ext cx="60" cy="7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1" name="Line 104"/>
            <p:cNvSpPr>
              <a:spLocks noChangeShapeType="1"/>
            </p:cNvSpPr>
            <p:nvPr/>
          </p:nvSpPr>
          <p:spPr bwMode="auto">
            <a:xfrm flipV="1">
              <a:off x="2760" y="1610"/>
              <a:ext cx="60" cy="6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2" name="Line 105"/>
            <p:cNvSpPr>
              <a:spLocks noChangeShapeType="1"/>
            </p:cNvSpPr>
            <p:nvPr/>
          </p:nvSpPr>
          <p:spPr bwMode="auto">
            <a:xfrm flipV="1">
              <a:off x="2820" y="1551"/>
              <a:ext cx="59" cy="59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3" name="Line 106"/>
            <p:cNvSpPr>
              <a:spLocks noChangeShapeType="1"/>
            </p:cNvSpPr>
            <p:nvPr/>
          </p:nvSpPr>
          <p:spPr bwMode="auto">
            <a:xfrm flipV="1">
              <a:off x="2879" y="1503"/>
              <a:ext cx="60" cy="4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4" name="Line 107"/>
            <p:cNvSpPr>
              <a:spLocks noChangeShapeType="1"/>
            </p:cNvSpPr>
            <p:nvPr/>
          </p:nvSpPr>
          <p:spPr bwMode="auto">
            <a:xfrm flipV="1">
              <a:off x="2939" y="1469"/>
              <a:ext cx="61" cy="3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5" name="Line 108"/>
            <p:cNvSpPr>
              <a:spLocks noChangeShapeType="1"/>
            </p:cNvSpPr>
            <p:nvPr/>
          </p:nvSpPr>
          <p:spPr bwMode="auto">
            <a:xfrm flipV="1">
              <a:off x="3000" y="1447"/>
              <a:ext cx="60" cy="2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6" name="Line 109"/>
            <p:cNvSpPr>
              <a:spLocks noChangeShapeType="1"/>
            </p:cNvSpPr>
            <p:nvPr/>
          </p:nvSpPr>
          <p:spPr bwMode="auto">
            <a:xfrm flipV="1">
              <a:off x="3060" y="1440"/>
              <a:ext cx="60" cy="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7" name="Line 110"/>
            <p:cNvSpPr>
              <a:spLocks noChangeShapeType="1"/>
            </p:cNvSpPr>
            <p:nvPr/>
          </p:nvSpPr>
          <p:spPr bwMode="auto">
            <a:xfrm>
              <a:off x="3120" y="1440"/>
              <a:ext cx="59" cy="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8" name="Line 111"/>
            <p:cNvSpPr>
              <a:spLocks noChangeShapeType="1"/>
            </p:cNvSpPr>
            <p:nvPr/>
          </p:nvSpPr>
          <p:spPr bwMode="auto">
            <a:xfrm>
              <a:off x="3179" y="1447"/>
              <a:ext cx="60" cy="2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9" name="Line 112"/>
            <p:cNvSpPr>
              <a:spLocks noChangeShapeType="1"/>
            </p:cNvSpPr>
            <p:nvPr/>
          </p:nvSpPr>
          <p:spPr bwMode="auto">
            <a:xfrm>
              <a:off x="3239" y="1469"/>
              <a:ext cx="60" cy="3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0" name="Line 113"/>
            <p:cNvSpPr>
              <a:spLocks noChangeShapeType="1"/>
            </p:cNvSpPr>
            <p:nvPr/>
          </p:nvSpPr>
          <p:spPr bwMode="auto">
            <a:xfrm>
              <a:off x="3299" y="1503"/>
              <a:ext cx="61" cy="4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1" name="Line 114"/>
            <p:cNvSpPr>
              <a:spLocks noChangeShapeType="1"/>
            </p:cNvSpPr>
            <p:nvPr/>
          </p:nvSpPr>
          <p:spPr bwMode="auto">
            <a:xfrm>
              <a:off x="3360" y="1551"/>
              <a:ext cx="59" cy="59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2" name="Line 115"/>
            <p:cNvSpPr>
              <a:spLocks noChangeShapeType="1"/>
            </p:cNvSpPr>
            <p:nvPr/>
          </p:nvSpPr>
          <p:spPr bwMode="auto">
            <a:xfrm>
              <a:off x="3419" y="1610"/>
              <a:ext cx="60" cy="6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3" name="Line 116"/>
            <p:cNvSpPr>
              <a:spLocks noChangeShapeType="1"/>
            </p:cNvSpPr>
            <p:nvPr/>
          </p:nvSpPr>
          <p:spPr bwMode="auto">
            <a:xfrm>
              <a:off x="3479" y="1678"/>
              <a:ext cx="59" cy="7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4" name="Line 117"/>
            <p:cNvSpPr>
              <a:spLocks noChangeShapeType="1"/>
            </p:cNvSpPr>
            <p:nvPr/>
          </p:nvSpPr>
          <p:spPr bwMode="auto">
            <a:xfrm>
              <a:off x="3538" y="1754"/>
              <a:ext cx="62" cy="81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5" name="Line 118"/>
            <p:cNvSpPr>
              <a:spLocks noChangeShapeType="1"/>
            </p:cNvSpPr>
            <p:nvPr/>
          </p:nvSpPr>
          <p:spPr bwMode="auto">
            <a:xfrm>
              <a:off x="3600" y="1835"/>
              <a:ext cx="59" cy="8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6" name="Line 119"/>
            <p:cNvSpPr>
              <a:spLocks noChangeShapeType="1"/>
            </p:cNvSpPr>
            <p:nvPr/>
          </p:nvSpPr>
          <p:spPr bwMode="auto">
            <a:xfrm>
              <a:off x="3659" y="1921"/>
              <a:ext cx="59" cy="8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7" name="Line 120"/>
            <p:cNvSpPr>
              <a:spLocks noChangeShapeType="1"/>
            </p:cNvSpPr>
            <p:nvPr/>
          </p:nvSpPr>
          <p:spPr bwMode="auto">
            <a:xfrm>
              <a:off x="3718" y="2008"/>
              <a:ext cx="60" cy="8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8" name="Line 121"/>
            <p:cNvSpPr>
              <a:spLocks noChangeShapeType="1"/>
            </p:cNvSpPr>
            <p:nvPr/>
          </p:nvSpPr>
          <p:spPr bwMode="auto">
            <a:xfrm>
              <a:off x="3778" y="2096"/>
              <a:ext cx="61" cy="8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" name="Line 122"/>
            <p:cNvSpPr>
              <a:spLocks noChangeShapeType="1"/>
            </p:cNvSpPr>
            <p:nvPr/>
          </p:nvSpPr>
          <p:spPr bwMode="auto">
            <a:xfrm>
              <a:off x="3839" y="2181"/>
              <a:ext cx="60" cy="8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" name="Line 123"/>
            <p:cNvSpPr>
              <a:spLocks noChangeShapeType="1"/>
            </p:cNvSpPr>
            <p:nvPr/>
          </p:nvSpPr>
          <p:spPr bwMode="auto">
            <a:xfrm>
              <a:off x="3899" y="2264"/>
              <a:ext cx="59" cy="7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" name="Line 124"/>
            <p:cNvSpPr>
              <a:spLocks noChangeShapeType="1"/>
            </p:cNvSpPr>
            <p:nvPr/>
          </p:nvSpPr>
          <p:spPr bwMode="auto">
            <a:xfrm>
              <a:off x="3958" y="2342"/>
              <a:ext cx="60" cy="7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" name="Line 125"/>
            <p:cNvSpPr>
              <a:spLocks noChangeShapeType="1"/>
            </p:cNvSpPr>
            <p:nvPr/>
          </p:nvSpPr>
          <p:spPr bwMode="auto">
            <a:xfrm>
              <a:off x="4018" y="2416"/>
              <a:ext cx="60" cy="6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" name="Line 126"/>
            <p:cNvSpPr>
              <a:spLocks noChangeShapeType="1"/>
            </p:cNvSpPr>
            <p:nvPr/>
          </p:nvSpPr>
          <p:spPr bwMode="auto">
            <a:xfrm>
              <a:off x="4078" y="2482"/>
              <a:ext cx="61" cy="6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" name="Line 127"/>
            <p:cNvSpPr>
              <a:spLocks noChangeShapeType="1"/>
            </p:cNvSpPr>
            <p:nvPr/>
          </p:nvSpPr>
          <p:spPr bwMode="auto">
            <a:xfrm>
              <a:off x="4139" y="2544"/>
              <a:ext cx="59" cy="5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" name="Line 128"/>
            <p:cNvSpPr>
              <a:spLocks noChangeShapeType="1"/>
            </p:cNvSpPr>
            <p:nvPr/>
          </p:nvSpPr>
          <p:spPr bwMode="auto">
            <a:xfrm>
              <a:off x="4198" y="2598"/>
              <a:ext cx="60" cy="4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" name="Line 129"/>
            <p:cNvSpPr>
              <a:spLocks noChangeShapeType="1"/>
            </p:cNvSpPr>
            <p:nvPr/>
          </p:nvSpPr>
          <p:spPr bwMode="auto">
            <a:xfrm>
              <a:off x="4258" y="2646"/>
              <a:ext cx="60" cy="4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7" name="Line 130"/>
            <p:cNvSpPr>
              <a:spLocks noChangeShapeType="1"/>
            </p:cNvSpPr>
            <p:nvPr/>
          </p:nvSpPr>
          <p:spPr bwMode="auto">
            <a:xfrm>
              <a:off x="4318" y="2689"/>
              <a:ext cx="60" cy="3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8" name="Line 131"/>
            <p:cNvSpPr>
              <a:spLocks noChangeShapeType="1"/>
            </p:cNvSpPr>
            <p:nvPr/>
          </p:nvSpPr>
          <p:spPr bwMode="auto">
            <a:xfrm>
              <a:off x="4378" y="2725"/>
              <a:ext cx="60" cy="31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9" name="Line 132"/>
            <p:cNvSpPr>
              <a:spLocks noChangeShapeType="1"/>
            </p:cNvSpPr>
            <p:nvPr/>
          </p:nvSpPr>
          <p:spPr bwMode="auto">
            <a:xfrm>
              <a:off x="4438" y="2756"/>
              <a:ext cx="59" cy="2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0" name="Line 133"/>
            <p:cNvSpPr>
              <a:spLocks noChangeShapeType="1"/>
            </p:cNvSpPr>
            <p:nvPr/>
          </p:nvSpPr>
          <p:spPr bwMode="auto">
            <a:xfrm>
              <a:off x="4497" y="2781"/>
              <a:ext cx="60" cy="2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1" name="Line 134"/>
            <p:cNvSpPr>
              <a:spLocks noChangeShapeType="1"/>
            </p:cNvSpPr>
            <p:nvPr/>
          </p:nvSpPr>
          <p:spPr bwMode="auto">
            <a:xfrm>
              <a:off x="4557" y="2803"/>
              <a:ext cx="61" cy="1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2" name="Line 135"/>
            <p:cNvSpPr>
              <a:spLocks noChangeShapeType="1"/>
            </p:cNvSpPr>
            <p:nvPr/>
          </p:nvSpPr>
          <p:spPr bwMode="auto">
            <a:xfrm>
              <a:off x="4618" y="2821"/>
              <a:ext cx="59" cy="1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3" name="Line 136"/>
            <p:cNvSpPr>
              <a:spLocks noChangeShapeType="1"/>
            </p:cNvSpPr>
            <p:nvPr/>
          </p:nvSpPr>
          <p:spPr bwMode="auto">
            <a:xfrm>
              <a:off x="4677" y="2835"/>
              <a:ext cx="60" cy="1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4" name="Line 137"/>
            <p:cNvSpPr>
              <a:spLocks noChangeShapeType="1"/>
            </p:cNvSpPr>
            <p:nvPr/>
          </p:nvSpPr>
          <p:spPr bwMode="auto">
            <a:xfrm>
              <a:off x="4737" y="2847"/>
              <a:ext cx="60" cy="9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" name="Line 138"/>
            <p:cNvSpPr>
              <a:spLocks noChangeShapeType="1"/>
            </p:cNvSpPr>
            <p:nvPr/>
          </p:nvSpPr>
          <p:spPr bwMode="auto">
            <a:xfrm>
              <a:off x="4797" y="2856"/>
              <a:ext cx="60" cy="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6" name="Line 139"/>
            <p:cNvSpPr>
              <a:spLocks noChangeShapeType="1"/>
            </p:cNvSpPr>
            <p:nvPr/>
          </p:nvSpPr>
          <p:spPr bwMode="auto">
            <a:xfrm>
              <a:off x="4857" y="2863"/>
              <a:ext cx="59" cy="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7" name="Line 140"/>
            <p:cNvSpPr>
              <a:spLocks noChangeShapeType="1"/>
            </p:cNvSpPr>
            <p:nvPr/>
          </p:nvSpPr>
          <p:spPr bwMode="auto">
            <a:xfrm>
              <a:off x="4916" y="2868"/>
              <a:ext cx="61" cy="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8" name="Line 141"/>
            <p:cNvSpPr>
              <a:spLocks noChangeShapeType="1"/>
            </p:cNvSpPr>
            <p:nvPr/>
          </p:nvSpPr>
          <p:spPr bwMode="auto">
            <a:xfrm>
              <a:off x="4977" y="2873"/>
              <a:ext cx="60" cy="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9" name="Line 142"/>
            <p:cNvSpPr>
              <a:spLocks noChangeShapeType="1"/>
            </p:cNvSpPr>
            <p:nvPr/>
          </p:nvSpPr>
          <p:spPr bwMode="auto">
            <a:xfrm>
              <a:off x="5037" y="2876"/>
              <a:ext cx="60" cy="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0" name="Line 143"/>
            <p:cNvSpPr>
              <a:spLocks noChangeShapeType="1"/>
            </p:cNvSpPr>
            <p:nvPr/>
          </p:nvSpPr>
          <p:spPr bwMode="auto">
            <a:xfrm>
              <a:off x="5097" y="2878"/>
              <a:ext cx="60" cy="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31" name="Line 144"/>
          <p:cNvSpPr>
            <a:spLocks noChangeShapeType="1"/>
          </p:cNvSpPr>
          <p:nvPr/>
        </p:nvSpPr>
        <p:spPr bwMode="auto">
          <a:xfrm>
            <a:off x="7515261" y="4841341"/>
            <a:ext cx="11800" cy="1216842"/>
          </a:xfrm>
          <a:prstGeom prst="line">
            <a:avLst/>
          </a:prstGeom>
          <a:noFill/>
          <a:ln w="38100">
            <a:solidFill>
              <a:schemeClr val="accent4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233" name="Rectangle 158"/>
          <p:cNvSpPr>
            <a:spLocks noChangeArrowheads="1"/>
          </p:cNvSpPr>
          <p:nvPr/>
        </p:nvSpPr>
        <p:spPr bwMode="auto">
          <a:xfrm>
            <a:off x="7291475" y="4410914"/>
            <a:ext cx="1456197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200" b="1" dirty="0" err="1" smtClean="0">
                <a:solidFill>
                  <a:schemeClr val="accent4"/>
                </a:solidFill>
              </a:rPr>
              <a:t>μ</a:t>
            </a:r>
            <a:r>
              <a:rPr lang="en-US" sz="2200" b="1" baseline="-25000" dirty="0" err="1" smtClean="0">
                <a:solidFill>
                  <a:schemeClr val="accent4"/>
                </a:solidFill>
              </a:rPr>
              <a:t>D</a:t>
            </a:r>
            <a:r>
              <a:rPr lang="en-US" sz="2200" b="1" baseline="-25000" dirty="0" smtClean="0">
                <a:solidFill>
                  <a:schemeClr val="accent4"/>
                </a:solidFill>
              </a:rPr>
              <a:t> </a:t>
            </a:r>
            <a:r>
              <a:rPr lang="en-US" sz="2200" b="1" dirty="0" smtClean="0">
                <a:solidFill>
                  <a:schemeClr val="accent4"/>
                </a:solidFill>
              </a:rPr>
              <a:t>(-3.3)</a:t>
            </a:r>
            <a:endParaRPr lang="en-US" sz="2200" b="1" dirty="0">
              <a:solidFill>
                <a:schemeClr val="accent4"/>
              </a:solidFill>
            </a:endParaRPr>
          </a:p>
        </p:txBody>
      </p:sp>
      <p:sp>
        <p:nvSpPr>
          <p:cNvPr id="234" name="Line 144"/>
          <p:cNvSpPr>
            <a:spLocks noChangeShapeType="1"/>
          </p:cNvSpPr>
          <p:nvPr/>
        </p:nvSpPr>
        <p:spPr bwMode="auto">
          <a:xfrm>
            <a:off x="7070889" y="5204320"/>
            <a:ext cx="0" cy="856503"/>
          </a:xfrm>
          <a:prstGeom prst="line">
            <a:avLst/>
          </a:prstGeom>
          <a:noFill/>
          <a:ln w="38100">
            <a:solidFill>
              <a:schemeClr val="accent4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cxnSp>
        <p:nvCxnSpPr>
          <p:cNvPr id="236" name="Straight Arrow Connector 235"/>
          <p:cNvCxnSpPr/>
          <p:nvPr/>
        </p:nvCxnSpPr>
        <p:spPr>
          <a:xfrm>
            <a:off x="7067511" y="6200016"/>
            <a:ext cx="494378" cy="0"/>
          </a:xfrm>
          <a:prstGeom prst="straightConnector1">
            <a:avLst/>
          </a:prstGeom>
          <a:ln w="63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TextBox 237"/>
          <p:cNvSpPr txBox="1"/>
          <p:nvPr/>
        </p:nvSpPr>
        <p:spPr>
          <a:xfrm>
            <a:off x="7125016" y="6265604"/>
            <a:ext cx="10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4"/>
                </a:solidFill>
              </a:rPr>
              <a:t>S</a:t>
            </a:r>
            <a:r>
              <a:rPr lang="en-US" b="1" baseline="-25000" dirty="0" smtClean="0">
                <a:solidFill>
                  <a:schemeClr val="accent4"/>
                </a:solidFill>
              </a:rPr>
              <a:t>D </a:t>
            </a:r>
            <a:r>
              <a:rPr lang="en-US" b="1" dirty="0" smtClean="0">
                <a:solidFill>
                  <a:schemeClr val="accent4"/>
                </a:solidFill>
              </a:rPr>
              <a:t>(5.5)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5978218" y="4167702"/>
            <a:ext cx="3082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accent4"/>
                </a:solidFill>
              </a:rPr>
              <a:t>Norm. distribution of differences</a:t>
            </a:r>
            <a:endParaRPr lang="en-US" sz="1600" i="1" dirty="0">
              <a:solidFill>
                <a:schemeClr val="accent4"/>
              </a:solidFill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5725477" y="1268760"/>
            <a:ext cx="4086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chemeClr val="tx1">
                    <a:lumMod val="50000"/>
                  </a:schemeClr>
                </a:solidFill>
              </a:rPr>
              <a:t>Norm. distribution of </a:t>
            </a:r>
            <a:r>
              <a:rPr lang="en-US" sz="1600" i="1" dirty="0" smtClean="0">
                <a:solidFill>
                  <a:srgbClr val="002060"/>
                </a:solidFill>
              </a:rPr>
              <a:t>AOT</a:t>
            </a:r>
            <a:r>
              <a:rPr lang="en-US" sz="1600" i="1" dirty="0" smtClean="0">
                <a:solidFill>
                  <a:schemeClr val="tx1">
                    <a:lumMod val="50000"/>
                  </a:schemeClr>
                </a:solidFill>
              </a:rPr>
              <a:t> &amp; </a:t>
            </a:r>
            <a:r>
              <a:rPr lang="en-US" sz="1600" i="1" dirty="0" smtClean="0">
                <a:solidFill>
                  <a:schemeClr val="accent2"/>
                </a:solidFill>
              </a:rPr>
              <a:t>TOS</a:t>
            </a:r>
            <a:r>
              <a:rPr lang="en-US" sz="1600" i="1" dirty="0" smtClean="0">
                <a:solidFill>
                  <a:schemeClr val="tx1">
                    <a:lumMod val="50000"/>
                  </a:schemeClr>
                </a:solidFill>
              </a:rPr>
              <a:t> samples</a:t>
            </a:r>
            <a:endParaRPr lang="en-US" sz="1600" i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32" name="Footer Placeholder 2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235" name="Slide Number Placeholder 2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84" y="1199672"/>
            <a:ext cx="5004556" cy="50045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t-test </a:t>
            </a:r>
            <a:r>
              <a:rPr lang="en-US" b="0" dirty="0" smtClean="0"/>
              <a:t>(in 5 steps)</a:t>
            </a:r>
            <a:endParaRPr lang="en-US" b="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solidFill>
                  <a:schemeClr val="accent1"/>
                </a:solidFill>
              </a:rPr>
              <a:t>4. </a:t>
            </a:r>
            <a:r>
              <a:rPr lang="en-US" dirty="0"/>
              <a:t>Define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b="1" dirty="0"/>
              <a:t>rejection </a:t>
            </a:r>
            <a:r>
              <a:rPr lang="en-US" b="1" dirty="0" smtClean="0"/>
              <a:t>region </a:t>
            </a:r>
            <a:br>
              <a:rPr lang="en-US" b="1" dirty="0" smtClean="0"/>
            </a:br>
            <a:r>
              <a:rPr lang="en-US" dirty="0" smtClean="0"/>
              <a:t>(t distribution)</a:t>
            </a: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/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pPr>
              <a:buFont typeface="Wingdings" pitchFamily="2" charset="2"/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nd n the </a:t>
            </a:r>
            <a:r>
              <a:rPr lang="en-US" dirty="0" smtClean="0">
                <a:solidFill>
                  <a:srgbClr val="7030A0"/>
                </a:solidFill>
              </a:rPr>
              <a:t>sample size</a:t>
            </a:r>
            <a:endParaRPr lang="en-US" dirty="0">
              <a:solidFill>
                <a:srgbClr val="7030A0"/>
              </a:solidFill>
            </a:endParaRP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361847"/>
              </p:ext>
            </p:extLst>
          </p:nvPr>
        </p:nvGraphicFramePr>
        <p:xfrm>
          <a:off x="3231904" y="2960948"/>
          <a:ext cx="6699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1" name="Equation" r:id="rId5" imgW="406080" imgH="241200" progId="Equation.3">
                  <p:embed/>
                </p:oleObj>
              </mc:Choice>
              <mc:Fallback>
                <p:oleObj name="Equation" r:id="rId5" imgW="406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904" y="2960948"/>
                        <a:ext cx="66992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751586"/>
              </p:ext>
            </p:extLst>
          </p:nvPr>
        </p:nvGraphicFramePr>
        <p:xfrm>
          <a:off x="1600885" y="2996952"/>
          <a:ext cx="744537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2" name="Equation" r:id="rId7" imgW="520560" imgH="241200" progId="Equation.3">
                  <p:embed/>
                </p:oleObj>
              </mc:Choice>
              <mc:Fallback>
                <p:oleObj name="Equation" r:id="rId7" imgW="5205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885" y="2996952"/>
                        <a:ext cx="744537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529207"/>
              </p:ext>
            </p:extLst>
          </p:nvPr>
        </p:nvGraphicFramePr>
        <p:xfrm>
          <a:off x="853053" y="5183045"/>
          <a:ext cx="1600200" cy="494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3" name="Equation" r:id="rId9" imgW="1028520" imgH="291960" progId="Equation.3">
                  <p:embed/>
                </p:oleObj>
              </mc:Choice>
              <mc:Fallback>
                <p:oleObj name="Equation" r:id="rId9" imgW="102852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053" y="5183045"/>
                        <a:ext cx="1600200" cy="4941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690244"/>
              </p:ext>
            </p:extLst>
          </p:nvPr>
        </p:nvGraphicFramePr>
        <p:xfrm>
          <a:off x="551929" y="4581128"/>
          <a:ext cx="2215007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4" name="Equation" r:id="rId11" imgW="1282680" imgH="291960" progId="Equation.3">
                  <p:embed/>
                </p:oleObj>
              </mc:Choice>
              <mc:Fallback>
                <p:oleObj name="Equation" r:id="rId11" imgW="12826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929" y="4581128"/>
                        <a:ext cx="2215007" cy="504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794310" y="5193195"/>
            <a:ext cx="324036" cy="25115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8010" y="6204228"/>
            <a:ext cx="4597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 smtClean="0"/>
              <a:t>T-distribution table available in PPE booklet</a:t>
            </a:r>
            <a:endParaRPr lang="en-US" sz="1200" i="1" dirty="0"/>
          </a:p>
        </p:txBody>
      </p:sp>
      <p:sp>
        <p:nvSpPr>
          <p:cNvPr id="18" name="Line 74"/>
          <p:cNvSpPr>
            <a:spLocks noChangeShapeType="1"/>
          </p:cNvSpPr>
          <p:nvPr/>
        </p:nvSpPr>
        <p:spPr bwMode="auto">
          <a:xfrm>
            <a:off x="1709501" y="2874328"/>
            <a:ext cx="252393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grpSp>
        <p:nvGrpSpPr>
          <p:cNvPr id="19" name="Group 75"/>
          <p:cNvGrpSpPr>
            <a:grpSpLocks/>
          </p:cNvGrpSpPr>
          <p:nvPr/>
        </p:nvGrpSpPr>
        <p:grpSpPr bwMode="auto">
          <a:xfrm>
            <a:off x="1777084" y="2024469"/>
            <a:ext cx="2098899" cy="723695"/>
            <a:chOff x="1083" y="1440"/>
            <a:chExt cx="4074" cy="1440"/>
          </a:xfrm>
        </p:grpSpPr>
        <p:sp>
          <p:nvSpPr>
            <p:cNvPr id="20" name="Line 76"/>
            <p:cNvSpPr>
              <a:spLocks noChangeShapeType="1"/>
            </p:cNvSpPr>
            <p:nvPr/>
          </p:nvSpPr>
          <p:spPr bwMode="auto">
            <a:xfrm flipV="1">
              <a:off x="1083" y="2878"/>
              <a:ext cx="59" cy="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Line 77"/>
            <p:cNvSpPr>
              <a:spLocks noChangeShapeType="1"/>
            </p:cNvSpPr>
            <p:nvPr/>
          </p:nvSpPr>
          <p:spPr bwMode="auto">
            <a:xfrm flipV="1">
              <a:off x="1142" y="2876"/>
              <a:ext cx="60" cy="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Line 78"/>
            <p:cNvSpPr>
              <a:spLocks noChangeShapeType="1"/>
            </p:cNvSpPr>
            <p:nvPr/>
          </p:nvSpPr>
          <p:spPr bwMode="auto">
            <a:xfrm flipV="1">
              <a:off x="1202" y="2873"/>
              <a:ext cx="60" cy="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Line 79"/>
            <p:cNvSpPr>
              <a:spLocks noChangeShapeType="1"/>
            </p:cNvSpPr>
            <p:nvPr/>
          </p:nvSpPr>
          <p:spPr bwMode="auto">
            <a:xfrm flipV="1">
              <a:off x="1262" y="2868"/>
              <a:ext cx="61" cy="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Line 80"/>
            <p:cNvSpPr>
              <a:spLocks noChangeShapeType="1"/>
            </p:cNvSpPr>
            <p:nvPr/>
          </p:nvSpPr>
          <p:spPr bwMode="auto">
            <a:xfrm flipV="1">
              <a:off x="1323" y="2863"/>
              <a:ext cx="59" cy="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Line 81"/>
            <p:cNvSpPr>
              <a:spLocks noChangeShapeType="1"/>
            </p:cNvSpPr>
            <p:nvPr/>
          </p:nvSpPr>
          <p:spPr bwMode="auto">
            <a:xfrm flipV="1">
              <a:off x="1382" y="2856"/>
              <a:ext cx="60" cy="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Line 82"/>
            <p:cNvSpPr>
              <a:spLocks noChangeShapeType="1"/>
            </p:cNvSpPr>
            <p:nvPr/>
          </p:nvSpPr>
          <p:spPr bwMode="auto">
            <a:xfrm flipV="1">
              <a:off x="1442" y="2847"/>
              <a:ext cx="59" cy="9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Line 83"/>
            <p:cNvSpPr>
              <a:spLocks noChangeShapeType="1"/>
            </p:cNvSpPr>
            <p:nvPr/>
          </p:nvSpPr>
          <p:spPr bwMode="auto">
            <a:xfrm flipV="1">
              <a:off x="1501" y="2835"/>
              <a:ext cx="62" cy="1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Line 84"/>
            <p:cNvSpPr>
              <a:spLocks noChangeShapeType="1"/>
            </p:cNvSpPr>
            <p:nvPr/>
          </p:nvSpPr>
          <p:spPr bwMode="auto">
            <a:xfrm flipV="1">
              <a:off x="1563" y="2821"/>
              <a:ext cx="59" cy="1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Line 85"/>
            <p:cNvSpPr>
              <a:spLocks noChangeShapeType="1"/>
            </p:cNvSpPr>
            <p:nvPr/>
          </p:nvSpPr>
          <p:spPr bwMode="auto">
            <a:xfrm flipV="1">
              <a:off x="1622" y="2803"/>
              <a:ext cx="59" cy="1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Line 86"/>
            <p:cNvSpPr>
              <a:spLocks noChangeShapeType="1"/>
            </p:cNvSpPr>
            <p:nvPr/>
          </p:nvSpPr>
          <p:spPr bwMode="auto">
            <a:xfrm flipV="1">
              <a:off x="1681" y="2781"/>
              <a:ext cx="60" cy="2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Line 87"/>
            <p:cNvSpPr>
              <a:spLocks noChangeShapeType="1"/>
            </p:cNvSpPr>
            <p:nvPr/>
          </p:nvSpPr>
          <p:spPr bwMode="auto">
            <a:xfrm flipV="1">
              <a:off x="1741" y="2756"/>
              <a:ext cx="61" cy="2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Line 88"/>
            <p:cNvSpPr>
              <a:spLocks noChangeShapeType="1"/>
            </p:cNvSpPr>
            <p:nvPr/>
          </p:nvSpPr>
          <p:spPr bwMode="auto">
            <a:xfrm flipV="1">
              <a:off x="1802" y="2725"/>
              <a:ext cx="60" cy="31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Line 89"/>
            <p:cNvSpPr>
              <a:spLocks noChangeShapeType="1"/>
            </p:cNvSpPr>
            <p:nvPr/>
          </p:nvSpPr>
          <p:spPr bwMode="auto">
            <a:xfrm flipV="1">
              <a:off x="1862" y="2689"/>
              <a:ext cx="59" cy="3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4" name="Line 90"/>
            <p:cNvSpPr>
              <a:spLocks noChangeShapeType="1"/>
            </p:cNvSpPr>
            <p:nvPr/>
          </p:nvSpPr>
          <p:spPr bwMode="auto">
            <a:xfrm flipV="1">
              <a:off x="1921" y="2646"/>
              <a:ext cx="60" cy="4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Line 91"/>
            <p:cNvSpPr>
              <a:spLocks noChangeShapeType="1"/>
            </p:cNvSpPr>
            <p:nvPr/>
          </p:nvSpPr>
          <p:spPr bwMode="auto">
            <a:xfrm flipV="1">
              <a:off x="1981" y="2598"/>
              <a:ext cx="60" cy="4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Line 92"/>
            <p:cNvSpPr>
              <a:spLocks noChangeShapeType="1"/>
            </p:cNvSpPr>
            <p:nvPr/>
          </p:nvSpPr>
          <p:spPr bwMode="auto">
            <a:xfrm flipV="1">
              <a:off x="2041" y="2544"/>
              <a:ext cx="60" cy="5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Line 93"/>
            <p:cNvSpPr>
              <a:spLocks noChangeShapeType="1"/>
            </p:cNvSpPr>
            <p:nvPr/>
          </p:nvSpPr>
          <p:spPr bwMode="auto">
            <a:xfrm flipV="1">
              <a:off x="2101" y="2482"/>
              <a:ext cx="60" cy="6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Line 94"/>
            <p:cNvSpPr>
              <a:spLocks noChangeShapeType="1"/>
            </p:cNvSpPr>
            <p:nvPr/>
          </p:nvSpPr>
          <p:spPr bwMode="auto">
            <a:xfrm flipV="1">
              <a:off x="2161" y="2416"/>
              <a:ext cx="60" cy="6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Line 95"/>
            <p:cNvSpPr>
              <a:spLocks noChangeShapeType="1"/>
            </p:cNvSpPr>
            <p:nvPr/>
          </p:nvSpPr>
          <p:spPr bwMode="auto">
            <a:xfrm flipV="1">
              <a:off x="2221" y="2342"/>
              <a:ext cx="60" cy="7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0" name="Line 96"/>
            <p:cNvSpPr>
              <a:spLocks noChangeShapeType="1"/>
            </p:cNvSpPr>
            <p:nvPr/>
          </p:nvSpPr>
          <p:spPr bwMode="auto">
            <a:xfrm flipV="1">
              <a:off x="2281" y="2264"/>
              <a:ext cx="60" cy="7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Line 97"/>
            <p:cNvSpPr>
              <a:spLocks noChangeShapeType="1"/>
            </p:cNvSpPr>
            <p:nvPr/>
          </p:nvSpPr>
          <p:spPr bwMode="auto">
            <a:xfrm flipV="1">
              <a:off x="2341" y="2181"/>
              <a:ext cx="59" cy="8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Line 98"/>
            <p:cNvSpPr>
              <a:spLocks noChangeShapeType="1"/>
            </p:cNvSpPr>
            <p:nvPr/>
          </p:nvSpPr>
          <p:spPr bwMode="auto">
            <a:xfrm flipV="1">
              <a:off x="2400" y="2096"/>
              <a:ext cx="60" cy="8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3" name="Line 99"/>
            <p:cNvSpPr>
              <a:spLocks noChangeShapeType="1"/>
            </p:cNvSpPr>
            <p:nvPr/>
          </p:nvSpPr>
          <p:spPr bwMode="auto">
            <a:xfrm flipV="1">
              <a:off x="2460" y="2008"/>
              <a:ext cx="60" cy="8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Line 100"/>
            <p:cNvSpPr>
              <a:spLocks noChangeShapeType="1"/>
            </p:cNvSpPr>
            <p:nvPr/>
          </p:nvSpPr>
          <p:spPr bwMode="auto">
            <a:xfrm flipV="1">
              <a:off x="2520" y="1921"/>
              <a:ext cx="61" cy="8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Line 101"/>
            <p:cNvSpPr>
              <a:spLocks noChangeShapeType="1"/>
            </p:cNvSpPr>
            <p:nvPr/>
          </p:nvSpPr>
          <p:spPr bwMode="auto">
            <a:xfrm flipV="1">
              <a:off x="2581" y="1835"/>
              <a:ext cx="59" cy="8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6" name="Line 102"/>
            <p:cNvSpPr>
              <a:spLocks noChangeShapeType="1"/>
            </p:cNvSpPr>
            <p:nvPr/>
          </p:nvSpPr>
          <p:spPr bwMode="auto">
            <a:xfrm flipV="1">
              <a:off x="2640" y="1754"/>
              <a:ext cx="60" cy="81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Line 103"/>
            <p:cNvSpPr>
              <a:spLocks noChangeShapeType="1"/>
            </p:cNvSpPr>
            <p:nvPr/>
          </p:nvSpPr>
          <p:spPr bwMode="auto">
            <a:xfrm flipV="1">
              <a:off x="2700" y="1678"/>
              <a:ext cx="60" cy="7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" name="Line 104"/>
            <p:cNvSpPr>
              <a:spLocks noChangeShapeType="1"/>
            </p:cNvSpPr>
            <p:nvPr/>
          </p:nvSpPr>
          <p:spPr bwMode="auto">
            <a:xfrm flipV="1">
              <a:off x="2760" y="1610"/>
              <a:ext cx="60" cy="6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" name="Line 105"/>
            <p:cNvSpPr>
              <a:spLocks noChangeShapeType="1"/>
            </p:cNvSpPr>
            <p:nvPr/>
          </p:nvSpPr>
          <p:spPr bwMode="auto">
            <a:xfrm flipV="1">
              <a:off x="2820" y="1551"/>
              <a:ext cx="59" cy="59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" name="Line 106"/>
            <p:cNvSpPr>
              <a:spLocks noChangeShapeType="1"/>
            </p:cNvSpPr>
            <p:nvPr/>
          </p:nvSpPr>
          <p:spPr bwMode="auto">
            <a:xfrm flipV="1">
              <a:off x="2879" y="1503"/>
              <a:ext cx="60" cy="4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" name="Line 107"/>
            <p:cNvSpPr>
              <a:spLocks noChangeShapeType="1"/>
            </p:cNvSpPr>
            <p:nvPr/>
          </p:nvSpPr>
          <p:spPr bwMode="auto">
            <a:xfrm flipV="1">
              <a:off x="2939" y="1469"/>
              <a:ext cx="61" cy="3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" name="Line 108"/>
            <p:cNvSpPr>
              <a:spLocks noChangeShapeType="1"/>
            </p:cNvSpPr>
            <p:nvPr/>
          </p:nvSpPr>
          <p:spPr bwMode="auto">
            <a:xfrm flipV="1">
              <a:off x="3000" y="1447"/>
              <a:ext cx="60" cy="2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" name="Line 109"/>
            <p:cNvSpPr>
              <a:spLocks noChangeShapeType="1"/>
            </p:cNvSpPr>
            <p:nvPr/>
          </p:nvSpPr>
          <p:spPr bwMode="auto">
            <a:xfrm flipV="1">
              <a:off x="3060" y="1440"/>
              <a:ext cx="60" cy="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Line 110"/>
            <p:cNvSpPr>
              <a:spLocks noChangeShapeType="1"/>
            </p:cNvSpPr>
            <p:nvPr/>
          </p:nvSpPr>
          <p:spPr bwMode="auto">
            <a:xfrm>
              <a:off x="3120" y="1440"/>
              <a:ext cx="59" cy="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5" name="Line 111"/>
            <p:cNvSpPr>
              <a:spLocks noChangeShapeType="1"/>
            </p:cNvSpPr>
            <p:nvPr/>
          </p:nvSpPr>
          <p:spPr bwMode="auto">
            <a:xfrm>
              <a:off x="3179" y="1447"/>
              <a:ext cx="60" cy="2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Line 112"/>
            <p:cNvSpPr>
              <a:spLocks noChangeShapeType="1"/>
            </p:cNvSpPr>
            <p:nvPr/>
          </p:nvSpPr>
          <p:spPr bwMode="auto">
            <a:xfrm>
              <a:off x="3239" y="1469"/>
              <a:ext cx="60" cy="3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Line 113"/>
            <p:cNvSpPr>
              <a:spLocks noChangeShapeType="1"/>
            </p:cNvSpPr>
            <p:nvPr/>
          </p:nvSpPr>
          <p:spPr bwMode="auto">
            <a:xfrm>
              <a:off x="3299" y="1503"/>
              <a:ext cx="61" cy="4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Line 114"/>
            <p:cNvSpPr>
              <a:spLocks noChangeShapeType="1"/>
            </p:cNvSpPr>
            <p:nvPr/>
          </p:nvSpPr>
          <p:spPr bwMode="auto">
            <a:xfrm>
              <a:off x="3360" y="1551"/>
              <a:ext cx="59" cy="59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Line 115"/>
            <p:cNvSpPr>
              <a:spLocks noChangeShapeType="1"/>
            </p:cNvSpPr>
            <p:nvPr/>
          </p:nvSpPr>
          <p:spPr bwMode="auto">
            <a:xfrm>
              <a:off x="3419" y="1610"/>
              <a:ext cx="60" cy="6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Line 116"/>
            <p:cNvSpPr>
              <a:spLocks noChangeShapeType="1"/>
            </p:cNvSpPr>
            <p:nvPr/>
          </p:nvSpPr>
          <p:spPr bwMode="auto">
            <a:xfrm>
              <a:off x="3479" y="1678"/>
              <a:ext cx="59" cy="7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Line 117"/>
            <p:cNvSpPr>
              <a:spLocks noChangeShapeType="1"/>
            </p:cNvSpPr>
            <p:nvPr/>
          </p:nvSpPr>
          <p:spPr bwMode="auto">
            <a:xfrm>
              <a:off x="3538" y="1754"/>
              <a:ext cx="62" cy="81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Line 118"/>
            <p:cNvSpPr>
              <a:spLocks noChangeShapeType="1"/>
            </p:cNvSpPr>
            <p:nvPr/>
          </p:nvSpPr>
          <p:spPr bwMode="auto">
            <a:xfrm>
              <a:off x="3600" y="1835"/>
              <a:ext cx="59" cy="8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Line 119"/>
            <p:cNvSpPr>
              <a:spLocks noChangeShapeType="1"/>
            </p:cNvSpPr>
            <p:nvPr/>
          </p:nvSpPr>
          <p:spPr bwMode="auto">
            <a:xfrm>
              <a:off x="3659" y="1921"/>
              <a:ext cx="59" cy="8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Line 120"/>
            <p:cNvSpPr>
              <a:spLocks noChangeShapeType="1"/>
            </p:cNvSpPr>
            <p:nvPr/>
          </p:nvSpPr>
          <p:spPr bwMode="auto">
            <a:xfrm>
              <a:off x="3718" y="2008"/>
              <a:ext cx="60" cy="8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Line 121"/>
            <p:cNvSpPr>
              <a:spLocks noChangeShapeType="1"/>
            </p:cNvSpPr>
            <p:nvPr/>
          </p:nvSpPr>
          <p:spPr bwMode="auto">
            <a:xfrm>
              <a:off x="3778" y="2096"/>
              <a:ext cx="61" cy="8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Line 122"/>
            <p:cNvSpPr>
              <a:spLocks noChangeShapeType="1"/>
            </p:cNvSpPr>
            <p:nvPr/>
          </p:nvSpPr>
          <p:spPr bwMode="auto">
            <a:xfrm>
              <a:off x="3839" y="2181"/>
              <a:ext cx="60" cy="8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Line 123"/>
            <p:cNvSpPr>
              <a:spLocks noChangeShapeType="1"/>
            </p:cNvSpPr>
            <p:nvPr/>
          </p:nvSpPr>
          <p:spPr bwMode="auto">
            <a:xfrm>
              <a:off x="3899" y="2264"/>
              <a:ext cx="59" cy="7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Line 124"/>
            <p:cNvSpPr>
              <a:spLocks noChangeShapeType="1"/>
            </p:cNvSpPr>
            <p:nvPr/>
          </p:nvSpPr>
          <p:spPr bwMode="auto">
            <a:xfrm>
              <a:off x="3958" y="2342"/>
              <a:ext cx="60" cy="7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Line 125"/>
            <p:cNvSpPr>
              <a:spLocks noChangeShapeType="1"/>
            </p:cNvSpPr>
            <p:nvPr/>
          </p:nvSpPr>
          <p:spPr bwMode="auto">
            <a:xfrm>
              <a:off x="4018" y="2416"/>
              <a:ext cx="60" cy="6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Line 126"/>
            <p:cNvSpPr>
              <a:spLocks noChangeShapeType="1"/>
            </p:cNvSpPr>
            <p:nvPr/>
          </p:nvSpPr>
          <p:spPr bwMode="auto">
            <a:xfrm>
              <a:off x="4078" y="2482"/>
              <a:ext cx="61" cy="6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Line 127"/>
            <p:cNvSpPr>
              <a:spLocks noChangeShapeType="1"/>
            </p:cNvSpPr>
            <p:nvPr/>
          </p:nvSpPr>
          <p:spPr bwMode="auto">
            <a:xfrm>
              <a:off x="4139" y="2544"/>
              <a:ext cx="59" cy="5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Line 128"/>
            <p:cNvSpPr>
              <a:spLocks noChangeShapeType="1"/>
            </p:cNvSpPr>
            <p:nvPr/>
          </p:nvSpPr>
          <p:spPr bwMode="auto">
            <a:xfrm>
              <a:off x="4198" y="2598"/>
              <a:ext cx="60" cy="4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" name="Line 129"/>
            <p:cNvSpPr>
              <a:spLocks noChangeShapeType="1"/>
            </p:cNvSpPr>
            <p:nvPr/>
          </p:nvSpPr>
          <p:spPr bwMode="auto">
            <a:xfrm>
              <a:off x="4258" y="2646"/>
              <a:ext cx="60" cy="4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Line 130"/>
            <p:cNvSpPr>
              <a:spLocks noChangeShapeType="1"/>
            </p:cNvSpPr>
            <p:nvPr/>
          </p:nvSpPr>
          <p:spPr bwMode="auto">
            <a:xfrm>
              <a:off x="4318" y="2689"/>
              <a:ext cx="60" cy="36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Line 131"/>
            <p:cNvSpPr>
              <a:spLocks noChangeShapeType="1"/>
            </p:cNvSpPr>
            <p:nvPr/>
          </p:nvSpPr>
          <p:spPr bwMode="auto">
            <a:xfrm>
              <a:off x="4378" y="2725"/>
              <a:ext cx="60" cy="31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Line 132"/>
            <p:cNvSpPr>
              <a:spLocks noChangeShapeType="1"/>
            </p:cNvSpPr>
            <p:nvPr/>
          </p:nvSpPr>
          <p:spPr bwMode="auto">
            <a:xfrm>
              <a:off x="4438" y="2756"/>
              <a:ext cx="59" cy="2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Line 133"/>
            <p:cNvSpPr>
              <a:spLocks noChangeShapeType="1"/>
            </p:cNvSpPr>
            <p:nvPr/>
          </p:nvSpPr>
          <p:spPr bwMode="auto">
            <a:xfrm>
              <a:off x="4497" y="2781"/>
              <a:ext cx="60" cy="2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" name="Line 134"/>
            <p:cNvSpPr>
              <a:spLocks noChangeShapeType="1"/>
            </p:cNvSpPr>
            <p:nvPr/>
          </p:nvSpPr>
          <p:spPr bwMode="auto">
            <a:xfrm>
              <a:off x="4557" y="2803"/>
              <a:ext cx="61" cy="18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Line 135"/>
            <p:cNvSpPr>
              <a:spLocks noChangeShapeType="1"/>
            </p:cNvSpPr>
            <p:nvPr/>
          </p:nvSpPr>
          <p:spPr bwMode="auto">
            <a:xfrm>
              <a:off x="4618" y="2821"/>
              <a:ext cx="59" cy="14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0" name="Line 136"/>
            <p:cNvSpPr>
              <a:spLocks noChangeShapeType="1"/>
            </p:cNvSpPr>
            <p:nvPr/>
          </p:nvSpPr>
          <p:spPr bwMode="auto">
            <a:xfrm>
              <a:off x="4677" y="2835"/>
              <a:ext cx="60" cy="1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" name="Line 137"/>
            <p:cNvSpPr>
              <a:spLocks noChangeShapeType="1"/>
            </p:cNvSpPr>
            <p:nvPr/>
          </p:nvSpPr>
          <p:spPr bwMode="auto">
            <a:xfrm>
              <a:off x="4737" y="2847"/>
              <a:ext cx="60" cy="9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" name="Line 138"/>
            <p:cNvSpPr>
              <a:spLocks noChangeShapeType="1"/>
            </p:cNvSpPr>
            <p:nvPr/>
          </p:nvSpPr>
          <p:spPr bwMode="auto">
            <a:xfrm>
              <a:off x="4797" y="2856"/>
              <a:ext cx="60" cy="7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Line 139"/>
            <p:cNvSpPr>
              <a:spLocks noChangeShapeType="1"/>
            </p:cNvSpPr>
            <p:nvPr/>
          </p:nvSpPr>
          <p:spPr bwMode="auto">
            <a:xfrm>
              <a:off x="4857" y="2863"/>
              <a:ext cx="59" cy="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" name="Line 140"/>
            <p:cNvSpPr>
              <a:spLocks noChangeShapeType="1"/>
            </p:cNvSpPr>
            <p:nvPr/>
          </p:nvSpPr>
          <p:spPr bwMode="auto">
            <a:xfrm>
              <a:off x="4916" y="2868"/>
              <a:ext cx="61" cy="5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5" name="Line 141"/>
            <p:cNvSpPr>
              <a:spLocks noChangeShapeType="1"/>
            </p:cNvSpPr>
            <p:nvPr/>
          </p:nvSpPr>
          <p:spPr bwMode="auto">
            <a:xfrm>
              <a:off x="4977" y="2873"/>
              <a:ext cx="60" cy="3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" name="Line 142"/>
            <p:cNvSpPr>
              <a:spLocks noChangeShapeType="1"/>
            </p:cNvSpPr>
            <p:nvPr/>
          </p:nvSpPr>
          <p:spPr bwMode="auto">
            <a:xfrm>
              <a:off x="5037" y="2876"/>
              <a:ext cx="60" cy="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" name="Line 143"/>
            <p:cNvSpPr>
              <a:spLocks noChangeShapeType="1"/>
            </p:cNvSpPr>
            <p:nvPr/>
          </p:nvSpPr>
          <p:spPr bwMode="auto">
            <a:xfrm>
              <a:off x="5097" y="2878"/>
              <a:ext cx="60" cy="2"/>
            </a:xfrm>
            <a:prstGeom prst="line">
              <a:avLst/>
            </a:prstGeom>
            <a:noFill/>
            <a:ln w="38100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9" name="Flowchart: Manual Input 88"/>
          <p:cNvSpPr/>
          <p:nvPr/>
        </p:nvSpPr>
        <p:spPr>
          <a:xfrm>
            <a:off x="1792045" y="2718513"/>
            <a:ext cx="324036" cy="144016"/>
          </a:xfrm>
          <a:prstGeom prst="flowChartManualInpu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0" name="Flowchart: Manual Input 89"/>
          <p:cNvSpPr/>
          <p:nvPr/>
        </p:nvSpPr>
        <p:spPr>
          <a:xfrm flipH="1">
            <a:off x="3505559" y="2726737"/>
            <a:ext cx="360040" cy="144016"/>
          </a:xfrm>
          <a:prstGeom prst="flowChartManualInpu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92" name="Object 9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257875"/>
              </p:ext>
            </p:extLst>
          </p:nvPr>
        </p:nvGraphicFramePr>
        <p:xfrm>
          <a:off x="467341" y="3517284"/>
          <a:ext cx="382363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5" name="Equation" r:id="rId13" imgW="152280" imgH="139680" progId="Equation.3">
                  <p:embed/>
                </p:oleObj>
              </mc:Choice>
              <mc:Fallback>
                <p:oleObj name="Equation" r:id="rId13" imgW="152280" imgH="13968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41" y="3517284"/>
                        <a:ext cx="382363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TextBox 92"/>
          <p:cNvSpPr txBox="1"/>
          <p:nvPr/>
        </p:nvSpPr>
        <p:spPr>
          <a:xfrm>
            <a:off x="837979" y="3515191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related to the </a:t>
            </a:r>
            <a:r>
              <a:rPr lang="en-US" dirty="0" smtClean="0">
                <a:solidFill>
                  <a:schemeClr val="accent6"/>
                </a:solidFill>
              </a:rPr>
              <a:t>confidence level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sym typeface="Wingdings" panose="05000000000000000000" pitchFamily="2" charset="2"/>
              </a:rPr>
              <a:t>95%)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398565" y="2005443"/>
            <a:ext cx="576064" cy="272767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95" name="Object 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124201"/>
              </p:ext>
            </p:extLst>
          </p:nvPr>
        </p:nvGraphicFramePr>
        <p:xfrm>
          <a:off x="7458809" y="1497164"/>
          <a:ext cx="503956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6" name="Equation" r:id="rId15" imgW="253800" imgH="304560" progId="Equation.3">
                  <p:embed/>
                </p:oleObj>
              </mc:Choice>
              <mc:Fallback>
                <p:oleObj name="Equation" r:id="rId15" imgW="253800" imgH="30456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8809" y="1497164"/>
                        <a:ext cx="503956" cy="474662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" name="Rectangle 95"/>
          <p:cNvSpPr/>
          <p:nvPr/>
        </p:nvSpPr>
        <p:spPr>
          <a:xfrm>
            <a:off x="7394331" y="5183045"/>
            <a:ext cx="568434" cy="25115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52499" y="4581128"/>
            <a:ext cx="2605355" cy="10801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175306" y="5134107"/>
            <a:ext cx="518091" cy="369332"/>
          </a:xfrm>
          <a:prstGeom prst="rect">
            <a:avLst/>
          </a:prstGeom>
          <a:solidFill>
            <a:srgbClr val="7030A0">
              <a:alpha val="54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n-1</a:t>
            </a:r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t-test </a:t>
            </a:r>
            <a:r>
              <a:rPr lang="en-US" b="0" dirty="0" smtClean="0"/>
              <a:t>(in 5 steps)</a:t>
            </a:r>
            <a:endParaRPr lang="en-US" b="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>
                <a:solidFill>
                  <a:schemeClr val="accent1"/>
                </a:solidFill>
              </a:rPr>
              <a:t>5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/>
              <a:t>Conclusion</a:t>
            </a:r>
            <a:r>
              <a:rPr lang="en-US" dirty="0" smtClean="0"/>
              <a:t>: </a:t>
            </a:r>
            <a:r>
              <a:rPr lang="en-US" sz="2000" dirty="0" smtClean="0"/>
              <a:t>Can </a:t>
            </a:r>
            <a:r>
              <a:rPr lang="en-US" sz="2000" dirty="0"/>
              <a:t>we reject the null hypothesis?</a:t>
            </a: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208288"/>
              </p:ext>
            </p:extLst>
          </p:nvPr>
        </p:nvGraphicFramePr>
        <p:xfrm>
          <a:off x="812540" y="2060848"/>
          <a:ext cx="38798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" name="Equation" r:id="rId4" imgW="1384200" imgH="177480" progId="Equation.3">
                  <p:embed/>
                </p:oleObj>
              </mc:Choice>
              <mc:Fallback>
                <p:oleObj name="Equation" r:id="rId4" imgW="138420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540" y="2060848"/>
                        <a:ext cx="3879850" cy="5143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68524" y="2672916"/>
            <a:ext cx="8928992" cy="1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l">
              <a:spcBef>
                <a:spcPct val="50000"/>
              </a:spcBef>
              <a:spcAft>
                <a:spcPct val="0"/>
              </a:spcAft>
            </a:pP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smtClean="0"/>
              <a:t>We </a:t>
            </a:r>
            <a:r>
              <a:rPr lang="en-US" sz="2000" dirty="0"/>
              <a:t>can reject the null hypothesis.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Therefore </a:t>
            </a:r>
            <a:r>
              <a:rPr lang="en-US" sz="2000" dirty="0"/>
              <a:t>we can conclude that the AOT sample is </a:t>
            </a:r>
            <a:r>
              <a:rPr lang="en-US" sz="2000" b="1" dirty="0"/>
              <a:t>NOT</a:t>
            </a:r>
            <a:r>
              <a:rPr lang="en-US" sz="2000" dirty="0"/>
              <a:t> a true representation of the TOS sample using a paired t-test.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25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is used to quantify the relationship between TWO or more parameters</a:t>
            </a:r>
            <a:endParaRPr lang="en-US" dirty="0" smtClean="0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/>
              <a:t>Correlation is used for:</a:t>
            </a:r>
          </a:p>
          <a:p>
            <a:pPr lvl="1"/>
            <a:r>
              <a:rPr lang="en-US" sz="2400" dirty="0"/>
              <a:t>Optimization of Process</a:t>
            </a:r>
            <a:br>
              <a:rPr lang="en-US" sz="2400" dirty="0"/>
            </a:br>
            <a:r>
              <a:rPr lang="en-US" dirty="0"/>
              <a:t>determine influence of manipulate variable in control</a:t>
            </a:r>
          </a:p>
          <a:p>
            <a:pPr lvl="1">
              <a:spcBef>
                <a:spcPct val="40000"/>
              </a:spcBef>
            </a:pPr>
            <a:r>
              <a:rPr lang="en-US" sz="2400" dirty="0"/>
              <a:t>Prediction of values </a:t>
            </a:r>
            <a:br>
              <a:rPr lang="en-US" sz="2400" dirty="0"/>
            </a:br>
            <a:r>
              <a:rPr lang="en-US" dirty="0"/>
              <a:t>which can not be measured directly or be measured </a:t>
            </a:r>
            <a:br>
              <a:rPr lang="en-US" dirty="0"/>
            </a:br>
            <a:r>
              <a:rPr lang="en-US" dirty="0"/>
              <a:t>only with long time delay (e.g. 28 days strength development)</a:t>
            </a:r>
          </a:p>
          <a:p>
            <a:pPr lvl="1">
              <a:spcBef>
                <a:spcPct val="40000"/>
              </a:spcBef>
            </a:pPr>
            <a:r>
              <a:rPr lang="en-US" sz="2400" dirty="0"/>
              <a:t>Calibration</a:t>
            </a:r>
          </a:p>
          <a:p>
            <a:pPr lvl="1">
              <a:spcBef>
                <a:spcPct val="40000"/>
              </a:spcBef>
            </a:pPr>
            <a:r>
              <a:rPr lang="en-US" sz="2400" dirty="0"/>
              <a:t>Root cause failure analysis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analyze which parameter had a negative impact on the </a:t>
            </a:r>
            <a:br>
              <a:rPr lang="en-US" dirty="0"/>
            </a:br>
            <a:r>
              <a:rPr lang="en-US" dirty="0"/>
              <a:t>target value (</a:t>
            </a:r>
            <a:r>
              <a:rPr lang="en-US" dirty="0" err="1"/>
              <a:t>e.g</a:t>
            </a:r>
            <a:r>
              <a:rPr lang="en-US" dirty="0"/>
              <a:t>: end product quantity or quality) </a:t>
            </a:r>
          </a:p>
          <a:p>
            <a:pPr lvl="1">
              <a:spcAft>
                <a:spcPct val="10000"/>
              </a:spcAft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996" y="2294458"/>
            <a:ext cx="1584176" cy="4551819"/>
          </a:xfrm>
          <a:prstGeom prst="rect">
            <a:avLst/>
          </a:prstGeom>
        </p:spPr>
      </p:pic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– linear correlation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Correlation determines </a:t>
            </a:r>
            <a:r>
              <a:rPr lang="en-US" b="1" dirty="0"/>
              <a:t>how good the data fits to an assumed model</a:t>
            </a:r>
            <a:r>
              <a:rPr lang="en-US" dirty="0"/>
              <a:t>. Measure: Correlation coefficient r (-1 &lt; r &lt; 1). </a:t>
            </a:r>
            <a:endParaRPr lang="en-US" baseline="30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>
              <a:spcAft>
                <a:spcPct val="10000"/>
              </a:spcAft>
            </a:pPr>
            <a:endParaRPr lang="en-US" dirty="0" smtClean="0"/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7015662" y="5874408"/>
            <a:ext cx="28903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0000"/>
                </a:solidFill>
              </a:rPr>
              <a:t>Often displayed in Excel: r</a:t>
            </a:r>
            <a:r>
              <a:rPr lang="en-US" sz="1600" baseline="30000" dirty="0" smtClean="0">
                <a:solidFill>
                  <a:srgbClr val="FF0000"/>
                </a:solidFill>
              </a:rPr>
              <a:t>2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0892" y="582642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r = 0.9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97289" y="231481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r ~ 0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232" y="2085734"/>
            <a:ext cx="3353488" cy="378867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249658" y="5325321"/>
            <a:ext cx="360040" cy="216024"/>
          </a:xfrm>
          <a:prstGeom prst="rightArrow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23098" y="385498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r = -0.7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06" y="3281209"/>
            <a:ext cx="3211244" cy="1886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6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– linear regression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524508" y="1376772"/>
            <a:ext cx="8858250" cy="4734052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Regression</a:t>
            </a:r>
            <a:r>
              <a:rPr lang="en-US" dirty="0"/>
              <a:t>: Determines the parameters of the model function to fit the observed data in a best way. </a:t>
            </a:r>
          </a:p>
          <a:p>
            <a:r>
              <a:rPr lang="en-US" sz="1800" dirty="0"/>
              <a:t>We assume the following </a:t>
            </a:r>
            <a:r>
              <a:rPr lang="en-US" sz="1800" dirty="0" smtClean="0"/>
              <a:t>model:</a:t>
            </a:r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The </a:t>
            </a:r>
            <a:r>
              <a:rPr lang="en-US" sz="1800" dirty="0"/>
              <a:t>parameters </a:t>
            </a:r>
            <a:r>
              <a:rPr lang="en-US" sz="1800" dirty="0">
                <a:latin typeface="Symbol" pitchFamily="18" charset="2"/>
              </a:rPr>
              <a:t>a</a:t>
            </a:r>
            <a:r>
              <a:rPr lang="en-US" sz="1800" dirty="0"/>
              <a:t> and </a:t>
            </a:r>
            <a:r>
              <a:rPr lang="en-US" sz="1800" dirty="0">
                <a:latin typeface="Symbol" pitchFamily="18" charset="2"/>
              </a:rPr>
              <a:t>b</a:t>
            </a:r>
            <a:r>
              <a:rPr lang="en-US" sz="1800" dirty="0"/>
              <a:t> are obtained by minimizing the sum of squared residuals (method of least squares):</a:t>
            </a:r>
          </a:p>
          <a:p>
            <a:endParaRPr lang="de-CH" sz="1800" dirty="0" smtClean="0"/>
          </a:p>
          <a:p>
            <a:endParaRPr lang="de-CH" sz="1800" dirty="0"/>
          </a:p>
          <a:p>
            <a:r>
              <a:rPr lang="en-US" sz="1800" dirty="0" smtClean="0"/>
              <a:t>The </a:t>
            </a:r>
            <a:r>
              <a:rPr lang="en-US" sz="1800" dirty="0"/>
              <a:t>adequacy of the linear model can be tested with statistical tests.</a:t>
            </a:r>
          </a:p>
          <a:p>
            <a:r>
              <a:rPr lang="en-US" sz="1800" dirty="0"/>
              <a:t>The line can be used for predictions, but only within the range of the observed variables.</a:t>
            </a:r>
          </a:p>
          <a:p>
            <a:pPr lvl="1">
              <a:spcAft>
                <a:spcPct val="10000"/>
              </a:spcAft>
            </a:pPr>
            <a:endParaRPr lang="en-US" dirty="0" smtClean="0"/>
          </a:p>
        </p:txBody>
      </p:sp>
      <p:graphicFrame>
        <p:nvGraphicFramePr>
          <p:cNvPr id="3" name="Object 2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753955049"/>
              </p:ext>
            </p:extLst>
          </p:nvPr>
        </p:nvGraphicFramePr>
        <p:xfrm>
          <a:off x="1136576" y="2636912"/>
          <a:ext cx="2881312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0" name="Equation" r:id="rId4" imgW="990600" imgH="228600" progId="Equation.3">
                  <p:embed/>
                </p:oleObj>
              </mc:Choice>
              <mc:Fallback>
                <p:oleObj name="Equation" r:id="rId4" imgW="990600" imgH="228600" progId="Equation.3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576" y="2636912"/>
                        <a:ext cx="2881312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507967290"/>
              </p:ext>
            </p:extLst>
          </p:nvPr>
        </p:nvGraphicFramePr>
        <p:xfrm>
          <a:off x="3548844" y="3789040"/>
          <a:ext cx="4149725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Equation" r:id="rId6" imgW="1587500" imgH="431800" progId="Equation.3">
                  <p:embed/>
                </p:oleObj>
              </mc:Choice>
              <mc:Fallback>
                <p:oleObj name="Equation" r:id="rId6" imgW="1587500" imgH="431800" progId="Equation.3">
                  <p:embed/>
                  <p:pic>
                    <p:nvPicPr>
                      <p:cNvPr id="0" name="Object 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8844" y="3789040"/>
                        <a:ext cx="4149725" cy="1128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51945" y="2204864"/>
            <a:ext cx="705678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78013" lvl="4" indent="0">
              <a:buNone/>
            </a:pPr>
            <a:r>
              <a:rPr lang="en-US" sz="1600" dirty="0"/>
              <a:t>y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 the </a:t>
            </a:r>
            <a:r>
              <a:rPr lang="en-US" sz="1600" dirty="0"/>
              <a:t>variable that we are trying to predict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/>
              <a:t>e</a:t>
            </a:r>
            <a:r>
              <a:rPr lang="de-CH" sz="1600" baseline="-25000" dirty="0" smtClean="0"/>
              <a:t>i</a:t>
            </a:r>
            <a:r>
              <a:rPr lang="de-CH" sz="1600" dirty="0" smtClean="0"/>
              <a:t> </a:t>
            </a:r>
            <a:r>
              <a:rPr lang="en-US" sz="1600" dirty="0"/>
              <a:t>Residuals; Independent normal (random) </a:t>
            </a:r>
            <a:r>
              <a:rPr lang="en-US" sz="1600" dirty="0" smtClean="0"/>
              <a:t>Variable</a:t>
            </a:r>
            <a:r>
              <a:rPr lang="en-US" sz="1600" dirty="0"/>
              <a:t>.</a:t>
            </a:r>
          </a:p>
          <a:p>
            <a:pPr marL="1878013" lvl="4" indent="0">
              <a:buNone/>
            </a:pPr>
            <a:r>
              <a:rPr lang="en-US" sz="1600" dirty="0" smtClean="0">
                <a:latin typeface="Symbol" pitchFamily="18" charset="2"/>
              </a:rPr>
              <a:t>b</a:t>
            </a:r>
            <a:r>
              <a:rPr lang="en-US" sz="1600" dirty="0" smtClean="0"/>
              <a:t> </a:t>
            </a:r>
            <a:r>
              <a:rPr lang="en-US" sz="1600" dirty="0"/>
              <a:t>slope</a:t>
            </a:r>
          </a:p>
          <a:p>
            <a:pPr marL="1878013" lvl="4" indent="0">
              <a:buNone/>
            </a:pPr>
            <a:r>
              <a:rPr lang="en-US" sz="1600" dirty="0" smtClean="0">
                <a:latin typeface="Symbol" pitchFamily="18" charset="2"/>
              </a:rPr>
              <a:t>a</a:t>
            </a:r>
            <a:r>
              <a:rPr lang="en-US" sz="1600" dirty="0" smtClean="0"/>
              <a:t>  the y-Intercept</a:t>
            </a:r>
            <a:endParaRPr lang="en-US" sz="1600" dirty="0"/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8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is used to mathematically define the relation between two variables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300" dirty="0" smtClean="0"/>
              <a:t>The disadvantage of any linear regression (least square) is the sensibility to unusual data-points.</a:t>
            </a:r>
          </a:p>
          <a:p>
            <a:r>
              <a:rPr lang="en-US" sz="2300" dirty="0" smtClean="0"/>
              <a:t>But as well outliers are trying to tell us something, and we should not stop until we are comfortable in the explanation for each outlier.</a:t>
            </a:r>
          </a:p>
          <a:p>
            <a:r>
              <a:rPr lang="en-US" sz="2300" dirty="0" smtClean="0"/>
              <a:t>Correlation does not imply </a:t>
            </a:r>
            <a:r>
              <a:rPr lang="en-US" sz="2300" u="sng" dirty="0" smtClean="0"/>
              <a:t>causality</a:t>
            </a:r>
            <a:r>
              <a:rPr lang="en-US" sz="2300" dirty="0" smtClean="0"/>
              <a:t>. It is possible for two variables to be associated with each other, without one of them causing the observed behavior in the other. (third variable which is the cause?) </a:t>
            </a:r>
          </a:p>
          <a:p>
            <a:r>
              <a:rPr lang="en-US" sz="2300" dirty="0" smtClean="0"/>
              <a:t>Testing the data for </a:t>
            </a:r>
            <a:r>
              <a:rPr lang="en-US" sz="2300" u="sng" dirty="0" smtClean="0"/>
              <a:t>autocorrelation</a:t>
            </a:r>
            <a:r>
              <a:rPr lang="en-US" sz="2300" dirty="0" smtClean="0"/>
              <a:t> and underlying control algorithm is important to avoid misinterpretation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9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(Process Data Analysis)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Introduction</a:t>
            </a:r>
          </a:p>
          <a:p>
            <a:r>
              <a:rPr lang="en-US" dirty="0" smtClean="0"/>
              <a:t> Quality Data Analysis</a:t>
            </a:r>
          </a:p>
          <a:p>
            <a:pPr lvl="1"/>
            <a:r>
              <a:rPr lang="en-US" dirty="0" smtClean="0"/>
              <a:t>Basic Statistical Indicators</a:t>
            </a:r>
          </a:p>
          <a:p>
            <a:pPr lvl="1"/>
            <a:r>
              <a:rPr lang="en-US" dirty="0" smtClean="0"/>
              <a:t>Normal distribution 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Graphical Presentation and Analysis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(control charts)</a:t>
            </a:r>
          </a:p>
          <a:p>
            <a:pPr lvl="1"/>
            <a:r>
              <a:rPr lang="en-US" dirty="0" smtClean="0"/>
              <a:t>Statistical Tests</a:t>
            </a:r>
          </a:p>
          <a:p>
            <a:pPr>
              <a:spcBef>
                <a:spcPct val="40000"/>
              </a:spcBef>
            </a:pPr>
            <a:r>
              <a:rPr lang="en-US" dirty="0" smtClean="0"/>
              <a:t> Treatment of outliers</a:t>
            </a:r>
          </a:p>
          <a:p>
            <a:pPr lvl="1"/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Dixon test</a:t>
            </a:r>
          </a:p>
          <a:p>
            <a:pPr lvl="1"/>
            <a:r>
              <a:rPr lang="en-US" dirty="0" smtClean="0"/>
              <a:t>Grubbs test</a:t>
            </a:r>
          </a:p>
        </p:txBody>
      </p:sp>
      <p:sp>
        <p:nvSpPr>
          <p:cNvPr id="44037" name="Rectangle 4"/>
          <p:cNvSpPr>
            <a:spLocks noChangeArrowheads="1"/>
          </p:cNvSpPr>
          <p:nvPr/>
        </p:nvSpPr>
        <p:spPr bwMode="auto">
          <a:xfrm>
            <a:off x="704528" y="1844824"/>
            <a:ext cx="3886200" cy="389384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3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multiple linear regression?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24508" y="1340768"/>
            <a:ext cx="5329225" cy="4734052"/>
          </a:xfrm>
          <a:prstGeom prst="rect">
            <a:avLst/>
          </a:prstGeom>
        </p:spPr>
        <p:txBody>
          <a:bodyPr wrap="square" anchor="t" anchorCtr="0">
            <a:noAutofit/>
          </a:bodyPr>
          <a:lstStyle/>
          <a:p>
            <a:r>
              <a:rPr lang="en-US" sz="1600" dirty="0" smtClean="0"/>
              <a:t>It is a statistical technique that uses several explanatory variables to predict the outcome of a response variable.</a:t>
            </a:r>
          </a:p>
          <a:p>
            <a:pPr lvl="1"/>
            <a:r>
              <a:rPr lang="en-US" sz="1300" dirty="0" smtClean="0"/>
              <a:t>In other words we try to predict the result of one variable (</a:t>
            </a:r>
            <a:r>
              <a:rPr lang="en-US" sz="1300" i="1" dirty="0" smtClean="0"/>
              <a:t>Y</a:t>
            </a:r>
            <a:r>
              <a:rPr lang="en-US" sz="1300" dirty="0" smtClean="0"/>
              <a:t>) based on other variables (x</a:t>
            </a:r>
            <a:r>
              <a:rPr lang="en-US" sz="1300" i="1" baseline="-25000" dirty="0" smtClean="0"/>
              <a:t>1</a:t>
            </a:r>
            <a:r>
              <a:rPr lang="en-US" sz="1300" dirty="0" smtClean="0"/>
              <a:t>,x</a:t>
            </a:r>
            <a:r>
              <a:rPr lang="en-US" sz="1300" i="1" baseline="-25000" dirty="0" smtClean="0"/>
              <a:t>2</a:t>
            </a:r>
            <a:r>
              <a:rPr lang="en-US" sz="1300" dirty="0" smtClean="0"/>
              <a:t>…</a:t>
            </a:r>
            <a:r>
              <a:rPr lang="en-US" sz="1300" dirty="0" err="1" smtClean="0"/>
              <a:t>x</a:t>
            </a:r>
            <a:r>
              <a:rPr lang="en-US" sz="1300" i="1" baseline="-25000" dirty="0" err="1" smtClean="0"/>
              <a:t>n</a:t>
            </a:r>
            <a:r>
              <a:rPr lang="en-US" sz="1300" dirty="0" smtClean="0"/>
              <a:t>) that affect it</a:t>
            </a:r>
          </a:p>
          <a:p>
            <a:pPr lvl="1"/>
            <a:r>
              <a:rPr lang="en-US" sz="1300" dirty="0" smtClean="0"/>
              <a:t>Multiple linear regressions can be represented by a line which slope is defined by an equation: </a:t>
            </a:r>
          </a:p>
          <a:p>
            <a:pPr lvl="1"/>
            <a:endParaRPr lang="en-US" sz="1300" dirty="0" smtClean="0"/>
          </a:p>
          <a:p>
            <a:pPr lvl="1"/>
            <a:endParaRPr lang="en-US" sz="1300" dirty="0" smtClean="0"/>
          </a:p>
          <a:p>
            <a:pPr lvl="1"/>
            <a:r>
              <a:rPr lang="en-US" sz="1300" b="1" dirty="0" smtClean="0"/>
              <a:t>β</a:t>
            </a:r>
            <a:r>
              <a:rPr lang="en-US" sz="1300" b="1" i="1" baseline="-25000" dirty="0" smtClean="0"/>
              <a:t>0</a:t>
            </a:r>
            <a:r>
              <a:rPr lang="en-US" sz="1300" dirty="0" smtClean="0"/>
              <a:t> is defined as the intercept, which is basically the value where the equation line crosses the “Y” axes</a:t>
            </a:r>
          </a:p>
          <a:p>
            <a:pPr lvl="1"/>
            <a:r>
              <a:rPr lang="en-US" sz="1300" b="1" dirty="0" smtClean="0"/>
              <a:t>β</a:t>
            </a:r>
            <a:r>
              <a:rPr lang="en-US" sz="1300" b="1" i="1" baseline="-25000" dirty="0" smtClean="0"/>
              <a:t>n</a:t>
            </a:r>
            <a:r>
              <a:rPr lang="en-US" sz="1300" b="1" dirty="0" smtClean="0"/>
              <a:t> </a:t>
            </a:r>
            <a:r>
              <a:rPr lang="en-US" sz="1300" dirty="0" smtClean="0"/>
              <a:t> are known as the coefficients, these are constant values that multiply with each of the variables (x</a:t>
            </a:r>
            <a:r>
              <a:rPr lang="en-US" sz="1300" i="1" baseline="-25000" dirty="0" smtClean="0"/>
              <a:t>1</a:t>
            </a:r>
            <a:r>
              <a:rPr lang="en-US" sz="1300" dirty="0" smtClean="0"/>
              <a:t>,x</a:t>
            </a:r>
            <a:r>
              <a:rPr lang="en-US" sz="1300" i="1" baseline="-25000" dirty="0" smtClean="0"/>
              <a:t>2</a:t>
            </a:r>
            <a:r>
              <a:rPr lang="en-US" sz="1300" dirty="0" smtClean="0"/>
              <a:t>…</a:t>
            </a:r>
            <a:r>
              <a:rPr lang="en-US" sz="1300" dirty="0" err="1" smtClean="0"/>
              <a:t>x</a:t>
            </a:r>
            <a:r>
              <a:rPr lang="en-US" sz="1300" i="1" baseline="-25000" dirty="0" err="1" smtClean="0"/>
              <a:t>n</a:t>
            </a:r>
            <a:r>
              <a:rPr lang="en-US" sz="1300" dirty="0" smtClean="0"/>
              <a:t>) to approximate the regression</a:t>
            </a:r>
          </a:p>
          <a:p>
            <a:pPr lvl="1"/>
            <a:endParaRPr lang="en-US" sz="1200" dirty="0" smtClean="0"/>
          </a:p>
          <a:p>
            <a:r>
              <a:rPr lang="en-US" sz="1600" dirty="0" smtClean="0"/>
              <a:t>Depending on how exact we want our prediction to be, we define confidence levels, which indicates how much error is allowed (1,3,5,10%)</a:t>
            </a:r>
          </a:p>
        </p:txBody>
      </p:sp>
      <p:pic>
        <p:nvPicPr>
          <p:cNvPr id="2050" name="Picture 2" descr="D:\Users\hescoba\AppData\Local\Temp\SNAGHTML1b9114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1026504"/>
            <a:ext cx="3650527" cy="254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Users\hescoba\Desktop\confidence level 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161" y="3597207"/>
            <a:ext cx="3616166" cy="264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624" y="3228938"/>
            <a:ext cx="2986177" cy="368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4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Do you think there is a strong correlation?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>
          <a:xfrm>
            <a:off x="525461" y="1297646"/>
            <a:ext cx="8858250" cy="47340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Analysis of a Scatter Plot (X-Y Chart) showing fresh feed and reject of a mill circuit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>
              <a:spcAft>
                <a:spcPct val="10000"/>
              </a:spcAft>
            </a:pPr>
            <a:endParaRPr lang="en-US" dirty="0" smtClean="0"/>
          </a:p>
        </p:txBody>
      </p:sp>
      <p:sp>
        <p:nvSpPr>
          <p:cNvPr id="6" name="Text Box 36"/>
          <p:cNvSpPr txBox="1">
            <a:spLocks noChangeArrowheads="1"/>
          </p:cNvSpPr>
          <p:nvPr/>
        </p:nvSpPr>
        <p:spPr bwMode="auto">
          <a:xfrm>
            <a:off x="7015662" y="5874408"/>
            <a:ext cx="28903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1600" dirty="0" smtClean="0">
                <a:solidFill>
                  <a:srgbClr val="FF0000"/>
                </a:solidFill>
              </a:rPr>
              <a:t>Often displayed in Excel: r</a:t>
            </a:r>
            <a:r>
              <a:rPr lang="en-US" sz="1600" baseline="30000" dirty="0" smtClean="0">
                <a:solidFill>
                  <a:srgbClr val="FF0000"/>
                </a:solidFill>
              </a:rPr>
              <a:t>2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7249658" y="5325321"/>
            <a:ext cx="360040" cy="216024"/>
          </a:xfrm>
          <a:prstGeom prst="rightArrow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2104512"/>
            <a:ext cx="9528175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5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(Process Data Analysis)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 Introduction</a:t>
            </a:r>
          </a:p>
          <a:p>
            <a:r>
              <a:rPr lang="en-US" dirty="0" smtClean="0"/>
              <a:t> Quality Data Analysis</a:t>
            </a:r>
          </a:p>
          <a:p>
            <a:pPr lvl="1"/>
            <a:r>
              <a:rPr lang="en-US" dirty="0" smtClean="0"/>
              <a:t>Basic Statistical Indicators</a:t>
            </a:r>
          </a:p>
          <a:p>
            <a:pPr lvl="1"/>
            <a:r>
              <a:rPr lang="en-US" dirty="0" smtClean="0"/>
              <a:t>Normal distribution </a:t>
            </a:r>
          </a:p>
          <a:p>
            <a:pPr lvl="1"/>
            <a:r>
              <a:rPr lang="en-US" dirty="0"/>
              <a:t>Graphical Presentation and Analysis (control charts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lvl="1"/>
            <a:r>
              <a:rPr lang="en-US" dirty="0" smtClean="0"/>
              <a:t>Statistical Tests</a:t>
            </a:r>
          </a:p>
          <a:p>
            <a:pPr>
              <a:spcBef>
                <a:spcPct val="40000"/>
              </a:spcBef>
            </a:pPr>
            <a:r>
              <a:rPr lang="en-US" dirty="0" smtClean="0"/>
              <a:t> Treatment of outliers</a:t>
            </a:r>
          </a:p>
          <a:p>
            <a:pPr lvl="1"/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Dixon test</a:t>
            </a:r>
          </a:p>
          <a:p>
            <a:pPr lvl="1"/>
            <a:r>
              <a:rPr lang="en-US" dirty="0" smtClean="0"/>
              <a:t>Grubbs test</a:t>
            </a:r>
          </a:p>
        </p:txBody>
      </p:sp>
      <p:sp>
        <p:nvSpPr>
          <p:cNvPr id="44037" name="Rectangle 4"/>
          <p:cNvSpPr>
            <a:spLocks noChangeArrowheads="1"/>
          </p:cNvSpPr>
          <p:nvPr/>
        </p:nvSpPr>
        <p:spPr bwMode="auto">
          <a:xfrm>
            <a:off x="704528" y="4005064"/>
            <a:ext cx="3886200" cy="389384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Importance of amount of data and outliers.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2096852"/>
            <a:ext cx="4500500" cy="3101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08" y="2096852"/>
            <a:ext cx="4496723" cy="3101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rved Up Arrow 3"/>
          <p:cNvSpPr/>
          <p:nvPr/>
        </p:nvSpPr>
        <p:spPr>
          <a:xfrm>
            <a:off x="3859302" y="4729897"/>
            <a:ext cx="5256279" cy="936104"/>
          </a:xfrm>
          <a:prstGeom prst="curvedUpArrow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4507" y="1494214"/>
            <a:ext cx="89972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An outlier is an </a:t>
            </a:r>
            <a:r>
              <a:rPr lang="en-US" dirty="0"/>
              <a:t>observation that is numerically distant from the rest of the data.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28964" y="5690073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If the 4 outliers are removed…</a:t>
            </a:r>
            <a:endParaRPr lang="en-US" i="1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9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can be disturbing when calculating averages</a:t>
            </a:r>
            <a:endParaRPr lang="en-US" sz="2400" dirty="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96516" y="1340768"/>
            <a:ext cx="8858250" cy="4734052"/>
          </a:xfrm>
          <a:prstGeom prst="rect">
            <a:avLst/>
          </a:prstGeom>
        </p:spPr>
        <p:txBody>
          <a:bodyPr/>
          <a:lstStyle/>
          <a:p>
            <a:pPr marL="285750" indent="-285750"/>
            <a:r>
              <a:rPr lang="en-US" dirty="0" smtClean="0"/>
              <a:t>Task</a:t>
            </a:r>
            <a:r>
              <a:rPr lang="en-US" dirty="0"/>
              <a:t>: Evaluate the dynamic difference between PGNAA (raw mix) and raw meal XRF.</a:t>
            </a:r>
          </a:p>
          <a:p>
            <a:pPr lvl="1">
              <a:spcAft>
                <a:spcPct val="10000"/>
              </a:spcAft>
            </a:pPr>
            <a:endParaRPr 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2096852"/>
            <a:ext cx="6736916" cy="399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outliers in quality data</a:t>
            </a:r>
            <a:endParaRPr lang="en-US" sz="2400" dirty="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96516" y="1340768"/>
            <a:ext cx="8858250" cy="47340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External influences (measurement error):</a:t>
            </a:r>
          </a:p>
          <a:p>
            <a:pPr lvl="1"/>
            <a:r>
              <a:rPr lang="en-US" dirty="0"/>
              <a:t>Malfunction of analytical equipment</a:t>
            </a:r>
          </a:p>
          <a:p>
            <a:pPr lvl="1"/>
            <a:r>
              <a:rPr lang="en-US" dirty="0"/>
              <a:t>Human manipulation error</a:t>
            </a:r>
          </a:p>
          <a:p>
            <a:pPr lvl="1"/>
            <a:r>
              <a:rPr lang="en-US" dirty="0"/>
              <a:t>Influence from environment (temperature, moisture,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Errors in data transmission, typo</a:t>
            </a:r>
          </a:p>
          <a:p>
            <a:pPr lvl="1"/>
            <a:r>
              <a:rPr lang="en-US" dirty="0"/>
              <a:t>… etc.</a:t>
            </a:r>
          </a:p>
          <a:p>
            <a:r>
              <a:rPr lang="en-US" dirty="0"/>
              <a:t>Heavy tailing</a:t>
            </a:r>
          </a:p>
          <a:p>
            <a:r>
              <a:rPr lang="en-US" dirty="0"/>
              <a:t>For a large number of observations, a few ‘outliers’ are expected (probability distributions).</a:t>
            </a:r>
          </a:p>
          <a:p>
            <a:pPr lvl="1">
              <a:spcAft>
                <a:spcPct val="10000"/>
              </a:spcAft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 can be ‘real’ </a:t>
            </a:r>
            <a:r>
              <a:rPr lang="en-US" dirty="0" smtClean="0"/>
              <a:t>values!</a:t>
            </a:r>
            <a:endParaRPr lang="en-US" sz="2400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8" y="1268760"/>
            <a:ext cx="7777038" cy="507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5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identify outliers</a:t>
            </a:r>
            <a:endParaRPr lang="en-US" sz="2400" dirty="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96516" y="1340768"/>
            <a:ext cx="8858250" cy="4734052"/>
          </a:xfrm>
          <a:prstGeom prst="rect">
            <a:avLst/>
          </a:prstGeom>
        </p:spPr>
        <p:txBody>
          <a:bodyPr/>
          <a:lstStyle/>
          <a:p>
            <a:r>
              <a:rPr lang="en-US" b="1" dirty="0"/>
              <a:t>Visualize the data (charts)</a:t>
            </a:r>
          </a:p>
          <a:p>
            <a:endParaRPr lang="en-US" b="1" dirty="0"/>
          </a:p>
          <a:p>
            <a:r>
              <a:rPr lang="en-US" b="1" dirty="0"/>
              <a:t>Statistical tests:</a:t>
            </a:r>
          </a:p>
          <a:p>
            <a:pPr lvl="1"/>
            <a:r>
              <a:rPr lang="en-US" dirty="0"/>
              <a:t>Dixon’s test (low number of observations; </a:t>
            </a:r>
            <a:r>
              <a:rPr lang="en-US" b="1" dirty="0">
                <a:solidFill>
                  <a:schemeClr val="accent1"/>
                </a:solidFill>
              </a:rPr>
              <a:t>n &lt; 26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Grubb’s test </a:t>
            </a:r>
            <a:r>
              <a:rPr lang="en-US" dirty="0" smtClean="0"/>
              <a:t>(typically </a:t>
            </a:r>
            <a:r>
              <a:rPr lang="en-US" b="1" dirty="0" smtClean="0">
                <a:solidFill>
                  <a:schemeClr val="accent1"/>
                </a:solidFill>
              </a:rPr>
              <a:t>n </a:t>
            </a:r>
            <a:r>
              <a:rPr lang="en-US" b="1" dirty="0">
                <a:solidFill>
                  <a:schemeClr val="accent1"/>
                </a:solidFill>
              </a:rPr>
              <a:t>&gt; </a:t>
            </a:r>
            <a:r>
              <a:rPr lang="en-US" b="1" dirty="0" smtClean="0">
                <a:solidFill>
                  <a:schemeClr val="accent1"/>
                </a:solidFill>
              </a:rPr>
              <a:t>26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These two tests </a:t>
            </a:r>
            <a:r>
              <a:rPr lang="en-US" dirty="0">
                <a:solidFill>
                  <a:schemeClr val="accent1"/>
                </a:solidFill>
              </a:rPr>
              <a:t>require normal distribution of</a:t>
            </a:r>
            <a:r>
              <a:rPr lang="en-US" dirty="0"/>
              <a:t> the underlying </a:t>
            </a:r>
            <a:r>
              <a:rPr lang="en-US" dirty="0">
                <a:solidFill>
                  <a:schemeClr val="accent1"/>
                </a:solidFill>
              </a:rPr>
              <a:t>population</a:t>
            </a:r>
            <a:r>
              <a:rPr lang="en-US" dirty="0"/>
              <a:t>.</a:t>
            </a:r>
          </a:p>
          <a:p>
            <a:pPr lvl="1">
              <a:spcAft>
                <a:spcPct val="10000"/>
              </a:spcAft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9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Dixon’s </a:t>
            </a:r>
            <a:r>
              <a:rPr lang="en-US" dirty="0" smtClean="0"/>
              <a:t>test </a:t>
            </a:r>
            <a:r>
              <a:rPr lang="en-US" b="0" dirty="0" smtClean="0"/>
              <a:t>(n&lt;26)</a:t>
            </a:r>
            <a:endParaRPr lang="en-US" sz="2400" b="0" dirty="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96516" y="1340768"/>
            <a:ext cx="8858250" cy="47340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1. Choose </a:t>
            </a:r>
            <a:r>
              <a:rPr lang="en-US" b="1" dirty="0"/>
              <a:t>probability level </a:t>
            </a:r>
            <a:r>
              <a:rPr lang="en-US" sz="2400" b="1" dirty="0" smtClean="0">
                <a:latin typeface="Symbol" pitchFamily="18" charset="2"/>
              </a:rPr>
              <a:t>a</a:t>
            </a:r>
            <a:r>
              <a:rPr lang="en-US" b="1" dirty="0" smtClean="0">
                <a:latin typeface="Symbol" pitchFamily="18" charset="2"/>
              </a:rPr>
              <a:t> </a:t>
            </a:r>
            <a:r>
              <a:rPr lang="en-US" sz="1800" dirty="0" smtClean="0">
                <a:latin typeface="Symbol" pitchFamily="18" charset="2"/>
              </a:rPr>
              <a:t>(</a:t>
            </a:r>
            <a:r>
              <a:rPr lang="en-US" sz="1800" dirty="0" smtClean="0"/>
              <a:t>that </a:t>
            </a:r>
            <a:r>
              <a:rPr lang="en-US" sz="1800" dirty="0"/>
              <a:t>an observation is classified as outlier, even though it is </a:t>
            </a:r>
            <a:r>
              <a:rPr lang="en-US" sz="1800" dirty="0" smtClean="0"/>
              <a:t>not)</a:t>
            </a:r>
            <a:endParaRPr lang="en-US" sz="1800" dirty="0"/>
          </a:p>
          <a:p>
            <a:r>
              <a:rPr lang="en-US" dirty="0"/>
              <a:t>2. </a:t>
            </a:r>
            <a:r>
              <a:rPr lang="en-US" b="1" dirty="0"/>
              <a:t>Sort</a:t>
            </a:r>
            <a:r>
              <a:rPr lang="en-US" dirty="0"/>
              <a:t> the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dirty="0" smtClean="0"/>
              <a:t>(from </a:t>
            </a:r>
            <a:r>
              <a:rPr lang="en-US" dirty="0"/>
              <a:t>lowest to </a:t>
            </a:r>
            <a:r>
              <a:rPr lang="en-US" dirty="0" smtClean="0"/>
              <a:t>highest).</a:t>
            </a:r>
            <a:endParaRPr lang="en-US" dirty="0"/>
          </a:p>
          <a:p>
            <a:r>
              <a:rPr lang="en-US" dirty="0"/>
              <a:t>3. </a:t>
            </a:r>
            <a:r>
              <a:rPr lang="en-US" b="1" dirty="0"/>
              <a:t>Calculate</a:t>
            </a:r>
            <a:r>
              <a:rPr lang="en-US" dirty="0"/>
              <a:t> the </a:t>
            </a:r>
            <a:r>
              <a:rPr lang="en-US" b="1" dirty="0" smtClean="0"/>
              <a:t>test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/>
              <a:t>statistics </a:t>
            </a:r>
            <a:r>
              <a:rPr lang="en-US" b="1" dirty="0" err="1" smtClean="0"/>
              <a:t>r</a:t>
            </a:r>
            <a:r>
              <a:rPr lang="en-US" b="1" baseline="-25000" dirty="0" err="1" smtClean="0"/>
              <a:t>jk</a:t>
            </a:r>
            <a:r>
              <a:rPr lang="en-US" dirty="0" smtClean="0"/>
              <a:t>:</a:t>
            </a:r>
          </a:p>
          <a:p>
            <a:endParaRPr lang="en-US" dirty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endParaRPr lang="en-US" dirty="0" smtClean="0">
              <a:cs typeface="Arial" charset="0"/>
            </a:endParaRPr>
          </a:p>
          <a:p>
            <a:endParaRPr lang="en-US" dirty="0">
              <a:cs typeface="Arial" charset="0"/>
            </a:endParaRPr>
          </a:p>
          <a:p>
            <a:r>
              <a:rPr lang="en-US" dirty="0" smtClean="0">
                <a:cs typeface="Arial" charset="0"/>
              </a:rPr>
              <a:t>4</a:t>
            </a:r>
            <a:r>
              <a:rPr lang="en-US" dirty="0">
                <a:cs typeface="Arial" charset="0"/>
              </a:rPr>
              <a:t>. Get significance limit r</a:t>
            </a:r>
            <a:r>
              <a:rPr lang="en-US" baseline="-25000" dirty="0">
                <a:cs typeface="Arial" charset="0"/>
              </a:rPr>
              <a:t>1-</a:t>
            </a:r>
            <a:r>
              <a:rPr lang="en-US" baseline="-25000" dirty="0">
                <a:latin typeface="Symbol" pitchFamily="18" charset="2"/>
                <a:cs typeface="Arial" charset="0"/>
              </a:rPr>
              <a:t>a</a:t>
            </a:r>
            <a:r>
              <a:rPr lang="en-US" baseline="-25000" dirty="0">
                <a:cs typeface="Arial" charset="0"/>
              </a:rPr>
              <a:t>/2;n</a:t>
            </a:r>
            <a:r>
              <a:rPr lang="en-US" dirty="0">
                <a:cs typeface="Arial" charset="0"/>
              </a:rPr>
              <a:t> from a table</a:t>
            </a:r>
          </a:p>
          <a:p>
            <a:r>
              <a:rPr lang="en-US" dirty="0">
                <a:cs typeface="Arial" charset="0"/>
              </a:rPr>
              <a:t>5. If </a:t>
            </a:r>
            <a:r>
              <a:rPr lang="en-US" dirty="0" err="1">
                <a:cs typeface="Arial" charset="0"/>
              </a:rPr>
              <a:t>r</a:t>
            </a:r>
            <a:r>
              <a:rPr lang="en-US" baseline="-25000" dirty="0" err="1">
                <a:cs typeface="Arial" charset="0"/>
              </a:rPr>
              <a:t>jk</a:t>
            </a:r>
            <a:r>
              <a:rPr lang="en-US" dirty="0">
                <a:cs typeface="Arial" charset="0"/>
              </a:rPr>
              <a:t> &gt; r</a:t>
            </a:r>
            <a:r>
              <a:rPr lang="en-US" baseline="-25000" dirty="0">
                <a:cs typeface="Arial" charset="0"/>
              </a:rPr>
              <a:t>1-</a:t>
            </a:r>
            <a:r>
              <a:rPr lang="en-US" baseline="-25000" dirty="0">
                <a:latin typeface="Symbol" pitchFamily="18" charset="2"/>
                <a:cs typeface="Arial" charset="0"/>
              </a:rPr>
              <a:t>a</a:t>
            </a:r>
            <a:r>
              <a:rPr lang="en-US" baseline="-25000" dirty="0">
                <a:cs typeface="Arial" charset="0"/>
              </a:rPr>
              <a:t>/2;n</a:t>
            </a:r>
            <a:r>
              <a:rPr lang="en-US" dirty="0">
                <a:cs typeface="Arial" charset="0"/>
              </a:rPr>
              <a:t> : Outlier.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80" y="2528900"/>
            <a:ext cx="5400675" cy="260985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Dixon’s test: significance limits </a:t>
            </a:r>
            <a:r>
              <a:rPr lang="en-US" dirty="0" err="1"/>
              <a:t>r</a:t>
            </a:r>
            <a:r>
              <a:rPr lang="en-US" baseline="-25000" dirty="0" err="1"/>
              <a:t>jk</a:t>
            </a:r>
            <a:endParaRPr lang="en-US" sz="2400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76" y="1160747"/>
            <a:ext cx="7380820" cy="5234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7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statistics: Measure of location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253448"/>
              </p:ext>
            </p:extLst>
          </p:nvPr>
        </p:nvGraphicFramePr>
        <p:xfrm>
          <a:off x="976064" y="2348880"/>
          <a:ext cx="8153400" cy="207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Equation" r:id="rId4" imgW="2590800" imgH="660400" progId="Equation.3">
                  <p:embed/>
                </p:oleObj>
              </mc:Choice>
              <mc:Fallback>
                <p:oleObj name="Equation" r:id="rId4" imgW="25908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064" y="2348880"/>
                        <a:ext cx="8153400" cy="207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60712" y="1233488"/>
            <a:ext cx="4968552" cy="49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600" dirty="0" smtClean="0">
                <a:solidFill>
                  <a:schemeClr val="accent1"/>
                </a:solidFill>
              </a:rPr>
              <a:t>(Arithmetic) Mean or Average)</a:t>
            </a:r>
            <a:endParaRPr lang="en-US" sz="2600" dirty="0">
              <a:solidFill>
                <a:schemeClr val="accent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1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Grubb’s </a:t>
            </a:r>
            <a:r>
              <a:rPr lang="en-US" dirty="0" smtClean="0"/>
              <a:t>Test (repetition of 4 steps)</a:t>
            </a:r>
            <a:endParaRPr lang="en-US" sz="2400" dirty="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96516" y="1340768"/>
            <a:ext cx="8858250" cy="4734052"/>
          </a:xfrm>
          <a:prstGeom prst="rect">
            <a:avLst/>
          </a:prstGeom>
        </p:spPr>
        <p:txBody>
          <a:bodyPr/>
          <a:lstStyle/>
          <a:p>
            <a:pPr marL="290513" indent="-290513">
              <a:buFont typeface="Times" pitchFamily="-96" charset="0"/>
              <a:buChar char="•"/>
            </a:pPr>
            <a:r>
              <a:rPr lang="en-US" dirty="0" smtClean="0"/>
              <a:t>1. </a:t>
            </a:r>
            <a:r>
              <a:rPr lang="en-US" dirty="0"/>
              <a:t>Choose the probability level </a:t>
            </a:r>
            <a:r>
              <a:rPr lang="en-US" dirty="0">
                <a:latin typeface="Symbol" pitchFamily="18" charset="2"/>
              </a:rPr>
              <a:t>a</a:t>
            </a:r>
            <a:r>
              <a:rPr lang="en-US" dirty="0"/>
              <a:t>.</a:t>
            </a:r>
          </a:p>
          <a:p>
            <a:pPr marL="290513" indent="-290513">
              <a:buFont typeface="Times" pitchFamily="-96" charset="0"/>
              <a:buChar char="•"/>
            </a:pPr>
            <a:r>
              <a:rPr lang="en-US" dirty="0" smtClean="0"/>
              <a:t>2. Calculate </a:t>
            </a:r>
            <a:r>
              <a:rPr lang="en-US" dirty="0"/>
              <a:t>the test statistics</a:t>
            </a:r>
          </a:p>
          <a:p>
            <a:pPr marL="571500" lvl="1" indent="-279400">
              <a:spcBef>
                <a:spcPct val="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2400" dirty="0"/>
          </a:p>
          <a:p>
            <a:pPr marL="571500" lvl="1" indent="-279400">
              <a:spcBef>
                <a:spcPct val="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2000" dirty="0"/>
          </a:p>
          <a:p>
            <a:pPr marL="571500" lvl="1" indent="-279400">
              <a:spcBef>
                <a:spcPct val="0"/>
              </a:spcBef>
              <a:spcAft>
                <a:spcPct val="0"/>
              </a:spcAft>
              <a:buFont typeface="Webdings" pitchFamily="18" charset="2"/>
              <a:buChar char="4"/>
            </a:pPr>
            <a:endParaRPr lang="en-US" sz="2000" dirty="0"/>
          </a:p>
          <a:p>
            <a:pPr marL="290513" indent="-290513">
              <a:buFont typeface="Times" pitchFamily="-96" charset="0"/>
              <a:buChar char="•"/>
            </a:pPr>
            <a:endParaRPr lang="en-US" sz="1800" dirty="0"/>
          </a:p>
          <a:p>
            <a:pPr marL="290513" indent="-290513">
              <a:buFont typeface="Times" pitchFamily="-96" charset="0"/>
              <a:buChar char="•"/>
            </a:pPr>
            <a:r>
              <a:rPr lang="en-US" dirty="0"/>
              <a:t>3. </a:t>
            </a:r>
            <a:r>
              <a:rPr lang="en-US" dirty="0" smtClean="0"/>
              <a:t>Read the Critical G (according to </a:t>
            </a:r>
            <a:r>
              <a:rPr lang="en-US" dirty="0" smtClean="0">
                <a:latin typeface="Symbol" pitchFamily="18" charset="2"/>
              </a:rPr>
              <a:t>a </a:t>
            </a:r>
            <a:r>
              <a:rPr lang="en-US" dirty="0" smtClean="0"/>
              <a:t>and n) from the table </a:t>
            </a:r>
          </a:p>
          <a:p>
            <a:pPr marL="290513" indent="-290513">
              <a:buFont typeface="Times" pitchFamily="-96" charset="0"/>
              <a:buChar char="•"/>
            </a:pPr>
            <a:r>
              <a:rPr lang="en-US" dirty="0" smtClean="0"/>
              <a:t>4. Check if the </a:t>
            </a:r>
            <a:r>
              <a:rPr lang="en-US" dirty="0"/>
              <a:t>selected data point is an outlier </a:t>
            </a:r>
            <a:r>
              <a:rPr lang="en-US" dirty="0" smtClean="0"/>
              <a:t>(if </a:t>
            </a:r>
            <a:r>
              <a:rPr lang="en-US" dirty="0" err="1" smtClean="0"/>
              <a:t>Gi</a:t>
            </a:r>
            <a:r>
              <a:rPr lang="en-US" dirty="0" smtClean="0"/>
              <a:t> &gt; Critical G)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90513" indent="-290513">
              <a:buFont typeface="Times" pitchFamily="-96" charset="0"/>
              <a:buChar char="•"/>
            </a:pPr>
            <a:endParaRPr lang="en-US" dirty="0"/>
          </a:p>
          <a:p>
            <a:pPr marL="290513" indent="-290513">
              <a:buFont typeface="Times" pitchFamily="-96" charset="0"/>
              <a:buChar char="•"/>
            </a:pPr>
            <a:endParaRPr lang="en-US" dirty="0"/>
          </a:p>
          <a:p>
            <a:pPr lvl="1">
              <a:spcAft>
                <a:spcPct val="10000"/>
              </a:spcAft>
            </a:pP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65979491"/>
              </p:ext>
            </p:extLst>
          </p:nvPr>
        </p:nvGraphicFramePr>
        <p:xfrm>
          <a:off x="982663" y="2276475"/>
          <a:ext cx="2035175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3" name="Equation" r:id="rId4" imgW="850680" imgH="457200" progId="Equation.3">
                  <p:embed/>
                </p:oleObj>
              </mc:Choice>
              <mc:Fallback>
                <p:oleObj name="Equation" r:id="rId4" imgW="850680" imgH="457200" progId="Equation.3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663" y="2276475"/>
                        <a:ext cx="2035175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701844" y="2420888"/>
            <a:ext cx="3673475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2000" dirty="0"/>
              <a:t>X</a:t>
            </a:r>
            <a:r>
              <a:rPr lang="en-US" sz="2000" baseline="-25000" dirty="0"/>
              <a:t>i</a:t>
            </a:r>
            <a:r>
              <a:rPr lang="en-US" sz="2000" dirty="0"/>
              <a:t>: suspicious observation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2000" dirty="0"/>
              <a:t>X: Sample mean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</a:pPr>
            <a:r>
              <a:rPr lang="en-US" sz="2000" dirty="0"/>
              <a:t>S: Sample standard deviation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80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G values</a:t>
            </a:r>
            <a:endParaRPr lang="en-US" sz="2400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48" y="1412776"/>
            <a:ext cx="7797800" cy="486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2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SiO</a:t>
            </a:r>
            <a:r>
              <a:rPr lang="en-US" baseline="-25000" dirty="0" smtClean="0"/>
              <a:t>2</a:t>
            </a:r>
            <a:r>
              <a:rPr lang="en-US" dirty="0" smtClean="0"/>
              <a:t> content of low grade limestone - outliers</a:t>
            </a:r>
            <a:endParaRPr lang="en-US" sz="2400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40" y="1232756"/>
            <a:ext cx="8318190" cy="5098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0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Grubb’s Test</a:t>
            </a:r>
            <a:endParaRPr lang="en-US" sz="2400" dirty="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4289443" y="1255381"/>
            <a:ext cx="5220580" cy="4734052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dirty="0" smtClean="0"/>
              <a:t> Average </a:t>
            </a:r>
            <a:r>
              <a:rPr lang="en-US" dirty="0"/>
              <a:t>(X) = 13.34 %</a:t>
            </a:r>
          </a:p>
          <a:p>
            <a:pPr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dirty="0"/>
              <a:t> Standard Deviation S = 0.332 </a:t>
            </a:r>
          </a:p>
          <a:p>
            <a:pPr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dirty="0"/>
              <a:t> Maximum = 14.79 %</a:t>
            </a:r>
          </a:p>
          <a:p>
            <a:pPr>
              <a:spcBef>
                <a:spcPct val="5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dirty="0"/>
              <a:t> Minimum = 12.34 %</a:t>
            </a:r>
          </a:p>
          <a:p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8" y="1244379"/>
            <a:ext cx="3309938" cy="493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894090226"/>
              </p:ext>
            </p:extLst>
          </p:nvPr>
        </p:nvGraphicFramePr>
        <p:xfrm>
          <a:off x="4286250" y="3605213"/>
          <a:ext cx="304482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0" name="Equation" r:id="rId5" imgW="1663560" imgH="419040" progId="Equation.3">
                  <p:embed/>
                </p:oleObj>
              </mc:Choice>
              <mc:Fallback>
                <p:oleObj name="Equation" r:id="rId5" imgW="1663560" imgH="41904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3605213"/>
                        <a:ext cx="3044825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072681" y="3389699"/>
            <a:ext cx="1548172" cy="3240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5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Grubb’s Test</a:t>
            </a:r>
            <a:endParaRPr lang="en-US" sz="2400" dirty="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4340932" y="2564904"/>
            <a:ext cx="5220580" cy="17775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 is &gt; Critical G:</a:t>
            </a:r>
          </a:p>
          <a:p>
            <a:r>
              <a:rPr lang="en-US" dirty="0"/>
              <a:t> The data point is an outlier!</a:t>
            </a:r>
          </a:p>
          <a:p>
            <a:r>
              <a:rPr lang="en-US" dirty="0"/>
              <a:t> Repeat the test excluding the outlier until no further </a:t>
            </a:r>
            <a:r>
              <a:rPr lang="en-US" dirty="0" smtClean="0"/>
              <a:t>outliers are present.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697834065"/>
              </p:ext>
            </p:extLst>
          </p:nvPr>
        </p:nvGraphicFramePr>
        <p:xfrm>
          <a:off x="5007880" y="1427991"/>
          <a:ext cx="2789238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1" name="Equation" r:id="rId4" imgW="1524000" imgH="393700" progId="Equation.3">
                  <p:embed/>
                </p:oleObj>
              </mc:Choice>
              <mc:Fallback>
                <p:oleObj name="Equation" r:id="rId4" imgW="1524000" imgH="3937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7880" y="1427991"/>
                        <a:ext cx="2789238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141455" y="1572007"/>
            <a:ext cx="706437" cy="544513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268760"/>
            <a:ext cx="3492388" cy="498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180692" y="4257092"/>
            <a:ext cx="1548172" cy="32403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732" y="2600908"/>
            <a:ext cx="5832475" cy="357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Grubb’s </a:t>
            </a:r>
            <a:r>
              <a:rPr lang="en-US" dirty="0" smtClean="0"/>
              <a:t>Test - </a:t>
            </a:r>
            <a:r>
              <a:rPr lang="en-US" dirty="0"/>
              <a:t>Finding </a:t>
            </a:r>
            <a:r>
              <a:rPr lang="en-US" dirty="0" smtClean="0"/>
              <a:t>Outliers</a:t>
            </a:r>
            <a:endParaRPr lang="en-US" sz="2400" dirty="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3846679" y="1762197"/>
            <a:ext cx="5220580" cy="553625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In this example there were 3 </a:t>
            </a:r>
            <a:r>
              <a:rPr lang="en-US" dirty="0" smtClean="0"/>
              <a:t>outliers.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9" y="1761865"/>
            <a:ext cx="2676525" cy="40005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2528491" y="3374765"/>
            <a:ext cx="547688" cy="182562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2525316" y="3533515"/>
            <a:ext cx="547688" cy="182562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2522141" y="3854190"/>
            <a:ext cx="547688" cy="182562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6" name="Oval 9"/>
          <p:cNvSpPr>
            <a:spLocks noChangeArrowheads="1"/>
          </p:cNvSpPr>
          <p:nvPr/>
        </p:nvSpPr>
        <p:spPr bwMode="auto">
          <a:xfrm>
            <a:off x="6769373" y="2960948"/>
            <a:ext cx="431800" cy="6477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7015560" y="4992427"/>
            <a:ext cx="287337" cy="241300"/>
          </a:xfrm>
          <a:prstGeom prst="ellips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0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outliers</a:t>
            </a:r>
            <a:endParaRPr lang="en-US" sz="2400" b="0" dirty="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96516" y="1340768"/>
            <a:ext cx="8858250" cy="47340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Only </a:t>
            </a:r>
            <a:r>
              <a:rPr lang="en-US" b="1" dirty="0"/>
              <a:t>eliminate</a:t>
            </a:r>
            <a:r>
              <a:rPr lang="en-US" dirty="0"/>
              <a:t> an observation from a dataset after one of the following </a:t>
            </a:r>
          </a:p>
          <a:p>
            <a:pPr lvl="1"/>
            <a:r>
              <a:rPr lang="en-US" dirty="0"/>
              <a:t>You can identify a </a:t>
            </a:r>
            <a:r>
              <a:rPr lang="en-US" b="1" dirty="0"/>
              <a:t>clear cause </a:t>
            </a:r>
            <a:r>
              <a:rPr lang="en-US" dirty="0"/>
              <a:t>for the outlier</a:t>
            </a:r>
          </a:p>
          <a:p>
            <a:pPr lvl="1"/>
            <a:r>
              <a:rPr lang="en-US" dirty="0"/>
              <a:t>You performed a </a:t>
            </a:r>
            <a:r>
              <a:rPr lang="en-US" b="1" dirty="0"/>
              <a:t>statistical test</a:t>
            </a:r>
          </a:p>
          <a:p>
            <a:endParaRPr lang="en-US" dirty="0" smtClean="0"/>
          </a:p>
          <a:p>
            <a:r>
              <a:rPr lang="en-US" dirty="0" smtClean="0"/>
              <a:t>Removing </a:t>
            </a:r>
            <a:r>
              <a:rPr lang="en-US" dirty="0"/>
              <a:t>data from a report should be </a:t>
            </a:r>
            <a:r>
              <a:rPr lang="en-US" b="1" dirty="0" smtClean="0"/>
              <a:t>documented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pPr algn="just"/>
            <a:r>
              <a:rPr lang="en-US" dirty="0"/>
              <a:t>If the cause is isolated and identified, it can lead to significant discoveries about the process and / or measurement systems under study.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Remember: Visualize data</a:t>
            </a:r>
            <a:endParaRPr lang="en-US" dirty="0"/>
          </a:p>
        </p:txBody>
      </p:sp>
      <p:pic>
        <p:nvPicPr>
          <p:cNvPr id="25602" name="Picture 2" descr="alt 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1268760"/>
            <a:ext cx="7679761" cy="506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79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how to make readable charts</a:t>
            </a:r>
            <a:endParaRPr lang="en-US" sz="2400" b="0" dirty="0" smtClean="0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96516" y="1340768"/>
            <a:ext cx="8858250" cy="473405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label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units</a:t>
            </a:r>
            <a:r>
              <a:rPr lang="en-US" dirty="0" smtClean="0"/>
              <a:t> on </a:t>
            </a:r>
            <a:r>
              <a:rPr lang="en-US" dirty="0"/>
              <a:t>the </a:t>
            </a:r>
            <a:r>
              <a:rPr lang="en-US" b="1" dirty="0" smtClean="0"/>
              <a:t>axes</a:t>
            </a:r>
            <a:r>
              <a:rPr lang="en-US" dirty="0" smtClean="0"/>
              <a:t>!</a:t>
            </a:r>
          </a:p>
          <a:p>
            <a:r>
              <a:rPr lang="en-US" dirty="0" smtClean="0"/>
              <a:t>If </a:t>
            </a:r>
            <a:r>
              <a:rPr lang="en-US" dirty="0"/>
              <a:t>different data series are displayed, use legends.</a:t>
            </a:r>
          </a:p>
          <a:p>
            <a:r>
              <a:rPr lang="en-US" dirty="0"/>
              <a:t>Use an </a:t>
            </a:r>
            <a:r>
              <a:rPr lang="en-US" b="1" dirty="0"/>
              <a:t>appropriate scale</a:t>
            </a:r>
          </a:p>
          <a:p>
            <a:r>
              <a:rPr lang="en-US" dirty="0"/>
              <a:t>Use </a:t>
            </a:r>
            <a:r>
              <a:rPr lang="en-US" b="1" dirty="0"/>
              <a:t>colors</a:t>
            </a:r>
            <a:r>
              <a:rPr lang="en-US" dirty="0"/>
              <a:t> that can be distinguished</a:t>
            </a:r>
          </a:p>
          <a:p>
            <a:r>
              <a:rPr lang="en-US" dirty="0" smtClean="0"/>
              <a:t>(Make </a:t>
            </a:r>
            <a:r>
              <a:rPr lang="en-US" dirty="0"/>
              <a:t>use of rolling averages for time </a:t>
            </a:r>
            <a:r>
              <a:rPr lang="en-US" dirty="0" smtClean="0"/>
              <a:t>series)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05" y="3609020"/>
            <a:ext cx="87249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3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/ Conclusion – What did we just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504" y="1304764"/>
            <a:ext cx="9217024" cy="4734052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indicates </a:t>
            </a:r>
            <a:r>
              <a:rPr lang="en-US" b="1" dirty="0" smtClean="0"/>
              <a:t>central tendency: </a:t>
            </a:r>
            <a:r>
              <a:rPr lang="en-US" dirty="0"/>
              <a:t>Mean and median </a:t>
            </a:r>
          </a:p>
          <a:p>
            <a:r>
              <a:rPr lang="en-US" dirty="0" smtClean="0"/>
              <a:t>What </a:t>
            </a:r>
            <a:r>
              <a:rPr lang="en-US" dirty="0"/>
              <a:t>indicates </a:t>
            </a:r>
            <a:r>
              <a:rPr lang="en-US" b="1" dirty="0" smtClean="0"/>
              <a:t>variability:</a:t>
            </a:r>
            <a:r>
              <a:rPr lang="en-US" dirty="0" smtClean="0"/>
              <a:t> </a:t>
            </a:r>
            <a:r>
              <a:rPr lang="en-US" dirty="0"/>
              <a:t>range, standard deviation, </a:t>
            </a:r>
            <a:r>
              <a:rPr lang="en-US" dirty="0" err="1"/>
              <a:t>coef</a:t>
            </a:r>
            <a:r>
              <a:rPr lang="en-US" dirty="0"/>
              <a:t>. of variation</a:t>
            </a:r>
          </a:p>
          <a:p>
            <a:r>
              <a:rPr lang="en-US" dirty="0" smtClean="0"/>
              <a:t>Proven </a:t>
            </a:r>
            <a:r>
              <a:rPr lang="en-US" dirty="0"/>
              <a:t>good </a:t>
            </a:r>
            <a:r>
              <a:rPr lang="en-US" b="1" dirty="0"/>
              <a:t>graphical </a:t>
            </a:r>
            <a:r>
              <a:rPr lang="en-US" b="1" dirty="0" smtClean="0"/>
              <a:t>tools</a:t>
            </a:r>
            <a:r>
              <a:rPr lang="en-US" dirty="0" smtClean="0"/>
              <a:t>: </a:t>
            </a:r>
            <a:r>
              <a:rPr lang="en-US" dirty="0"/>
              <a:t>boxplot, </a:t>
            </a:r>
            <a:r>
              <a:rPr lang="en-US" dirty="0" smtClean="0"/>
              <a:t>histograms, x/y plot </a:t>
            </a:r>
          </a:p>
          <a:p>
            <a:r>
              <a:rPr lang="en-US" dirty="0" smtClean="0"/>
              <a:t>Criteria </a:t>
            </a:r>
            <a:r>
              <a:rPr lang="en-US" dirty="0"/>
              <a:t>for </a:t>
            </a:r>
            <a:r>
              <a:rPr lang="en-US" b="1" dirty="0"/>
              <a:t>normal </a:t>
            </a:r>
            <a:r>
              <a:rPr lang="en-US" b="1" dirty="0" smtClean="0"/>
              <a:t>distribution </a:t>
            </a:r>
            <a:r>
              <a:rPr lang="en-US" dirty="0" smtClean="0"/>
              <a:t>(delta mean/median; </a:t>
            </a:r>
            <a:r>
              <a:rPr lang="en-US" dirty="0" err="1" smtClean="0"/>
              <a:t>CoV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Significance of </a:t>
            </a:r>
            <a:r>
              <a:rPr lang="en-US" b="1" dirty="0" smtClean="0"/>
              <a:t>normal distribution </a:t>
            </a:r>
            <a:r>
              <a:rPr lang="en-US" dirty="0" smtClean="0"/>
              <a:t>(and its relationship with </a:t>
            </a:r>
            <a:r>
              <a:rPr lang="en-US" b="1" dirty="0" smtClean="0"/>
              <a:t>probability</a:t>
            </a:r>
            <a:r>
              <a:rPr lang="en-US" dirty="0" smtClean="0"/>
              <a:t> )</a:t>
            </a:r>
            <a:endParaRPr lang="en-US" dirty="0"/>
          </a:p>
          <a:p>
            <a:r>
              <a:rPr lang="en-US" dirty="0" smtClean="0"/>
              <a:t>Assign a degree of confidence level to a conclusion from a dataset observation ex: </a:t>
            </a:r>
            <a:r>
              <a:rPr lang="en-US" b="1" dirty="0" smtClean="0"/>
              <a:t>independent </a:t>
            </a:r>
            <a:r>
              <a:rPr lang="en-US" b="1" dirty="0"/>
              <a:t>or paired </a:t>
            </a:r>
            <a:r>
              <a:rPr lang="en-US" dirty="0"/>
              <a:t>(t-test/z-test)</a:t>
            </a:r>
          </a:p>
          <a:p>
            <a:r>
              <a:rPr lang="en-US" dirty="0" smtClean="0"/>
              <a:t>How </a:t>
            </a:r>
            <a:r>
              <a:rPr lang="en-US" dirty="0"/>
              <a:t>good a </a:t>
            </a:r>
            <a:r>
              <a:rPr lang="en-US" b="1" dirty="0"/>
              <a:t>model </a:t>
            </a:r>
            <a:r>
              <a:rPr lang="en-US" dirty="0"/>
              <a:t>fits the data (</a:t>
            </a:r>
            <a:r>
              <a:rPr lang="en-US" dirty="0" smtClean="0"/>
              <a:t>correlation or regression)</a:t>
            </a:r>
          </a:p>
          <a:p>
            <a:r>
              <a:rPr lang="en-US" dirty="0"/>
              <a:t>Identification of </a:t>
            </a:r>
            <a:r>
              <a:rPr lang="en-US" b="1" dirty="0"/>
              <a:t>outliers</a:t>
            </a:r>
            <a:r>
              <a:rPr lang="en-US" dirty="0"/>
              <a:t> (Grubb/Dixon’s </a:t>
            </a:r>
            <a:r>
              <a:rPr lang="en-US" dirty="0" smtClean="0"/>
              <a:t>test)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statistics: Measure of location</a:t>
            </a:r>
            <a:endParaRPr lang="en-US" dirty="0"/>
          </a:p>
        </p:txBody>
      </p:sp>
      <p:sp>
        <p:nvSpPr>
          <p:cNvPr id="6" name="AutoShape 3"/>
          <p:cNvSpPr>
            <a:spLocks noChangeArrowheads="1"/>
          </p:cNvSpPr>
          <p:nvPr/>
        </p:nvSpPr>
        <p:spPr bwMode="auto">
          <a:xfrm>
            <a:off x="228600" y="4257092"/>
            <a:ext cx="2743200" cy="543508"/>
          </a:xfrm>
          <a:prstGeom prst="wedgeEllipseCallout">
            <a:avLst>
              <a:gd name="adj1" fmla="val -14699"/>
              <a:gd name="adj2" fmla="val -321935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spcBef>
                <a:spcPct val="50000"/>
              </a:spcBef>
            </a:pPr>
            <a:r>
              <a:rPr lang="en-US" sz="2600" dirty="0" smtClean="0"/>
              <a:t>minimum</a:t>
            </a:r>
            <a:endParaRPr lang="en-US" sz="2600" dirty="0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6069124" y="4257092"/>
            <a:ext cx="2743200" cy="533399"/>
          </a:xfrm>
          <a:prstGeom prst="wedgeEllipseCallout">
            <a:avLst>
              <a:gd name="adj1" fmla="val 59706"/>
              <a:gd name="adj2" fmla="val -329881"/>
            </a:avLst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>
              <a:spcBef>
                <a:spcPct val="50000"/>
              </a:spcBef>
            </a:pPr>
            <a:r>
              <a:rPr lang="en-US" sz="2600" dirty="0" smtClean="0"/>
              <a:t>maximum</a:t>
            </a:r>
            <a:endParaRPr lang="en-US" sz="2600" dirty="0"/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 rot="10800000" flipV="1">
            <a:off x="3152800" y="4257092"/>
            <a:ext cx="2743200" cy="647700"/>
          </a:xfrm>
          <a:prstGeom prst="wedgeEllipseCallout">
            <a:avLst>
              <a:gd name="adj1" fmla="val -25042"/>
              <a:gd name="adj2" fmla="val -265690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/>
          <a:p>
            <a:pPr algn="ctr">
              <a:spcBef>
                <a:spcPct val="50000"/>
              </a:spcBef>
            </a:pPr>
            <a:r>
              <a:rPr lang="en-US" sz="2600" dirty="0" smtClean="0"/>
              <a:t>median</a:t>
            </a:r>
            <a:endParaRPr lang="en-US" sz="2600" dirty="0"/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324708" y="1304764"/>
            <a:ext cx="6170577" cy="49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600" dirty="0">
                <a:solidFill>
                  <a:schemeClr val="accent1"/>
                </a:solidFill>
              </a:rPr>
              <a:t>Median, minimum and </a:t>
            </a:r>
            <a:r>
              <a:rPr lang="en-US" sz="2600" dirty="0" smtClean="0">
                <a:solidFill>
                  <a:schemeClr val="accent1"/>
                </a:solidFill>
              </a:rPr>
              <a:t>maximum (range)</a:t>
            </a:r>
            <a:endParaRPr lang="en-US" sz="2600" dirty="0">
              <a:solidFill>
                <a:schemeClr val="accent1"/>
              </a:solidFill>
            </a:endParaRP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9296400" cy="69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2"/>
          <p:cNvSpPr txBox="1"/>
          <p:nvPr/>
        </p:nvSpPr>
        <p:spPr>
          <a:xfrm>
            <a:off x="2688196" y="5445224"/>
            <a:ext cx="4752528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 smtClean="0">
                <a:latin typeface="Arial" pitchFamily="34" charset="0"/>
                <a:cs typeface="Arial" pitchFamily="34" charset="0"/>
              </a:rPr>
              <a:t>Range</a:t>
            </a:r>
            <a:r>
              <a:rPr lang="en-US" sz="2600" dirty="0" smtClean="0">
                <a:latin typeface="Arial" pitchFamily="34" charset="0"/>
                <a:cs typeface="Arial" pitchFamily="34" charset="0"/>
              </a:rPr>
              <a:t> = maximum - minimum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7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    Questions ? 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    Discussion !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    Remarks ?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    Objection ?</a:t>
            </a:r>
          </a:p>
        </p:txBody>
      </p:sp>
      <p:sp>
        <p:nvSpPr>
          <p:cNvPr id="81925" name="Rectangle 4"/>
          <p:cNvSpPr>
            <a:spLocks noChangeArrowheads="1"/>
          </p:cNvSpPr>
          <p:nvPr/>
        </p:nvSpPr>
        <p:spPr bwMode="auto">
          <a:xfrm>
            <a:off x="914400" y="5029200"/>
            <a:ext cx="8534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798513" lvl="2" indent="-225425" algn="l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Tx/>
              <a:buFontTx/>
              <a:buNone/>
            </a:pP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pPr marL="798513" lvl="2" indent="-225425" algn="l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Tx/>
              <a:buFontTx/>
              <a:buNone/>
            </a:pP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9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12900" dirty="0" smtClean="0"/>
              <a:t>Annexes</a:t>
            </a:r>
          </a:p>
          <a:p>
            <a:pPr>
              <a:buFont typeface="Wingdings" pitchFamily="2" charset="2"/>
              <a:buNone/>
            </a:pPr>
            <a:r>
              <a:rPr lang="en-US" sz="4000" dirty="0" smtClean="0"/>
              <a:t>What analysis should we use?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11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analysis. Data distribution</a:t>
            </a:r>
          </a:p>
        </p:txBody>
      </p:sp>
      <p:pic>
        <p:nvPicPr>
          <p:cNvPr id="839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48" y="1376772"/>
            <a:ext cx="7209929" cy="4612880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315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analysis: Variables over time</a:t>
            </a:r>
          </a:p>
        </p:txBody>
      </p:sp>
      <p:pic>
        <p:nvPicPr>
          <p:cNvPr id="849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0" y="1340768"/>
            <a:ext cx="7308416" cy="4632500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94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Analysis: Relationship between variables</a:t>
            </a:r>
          </a:p>
        </p:txBody>
      </p:sp>
      <p:pic>
        <p:nvPicPr>
          <p:cNvPr id="860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36" y="1340768"/>
            <a:ext cx="7224675" cy="4737826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24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test: 1 variable</a:t>
            </a:r>
          </a:p>
        </p:txBody>
      </p:sp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56" y="1232756"/>
            <a:ext cx="8034338" cy="5040313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996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Test: 2 variables</a:t>
            </a:r>
          </a:p>
        </p:txBody>
      </p:sp>
      <p:pic>
        <p:nvPicPr>
          <p:cNvPr id="8806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48" y="1232756"/>
            <a:ext cx="7824093" cy="4974654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93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Test: 3 or more variables</a:t>
            </a:r>
          </a:p>
        </p:txBody>
      </p:sp>
      <p:pic>
        <p:nvPicPr>
          <p:cNvPr id="890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48" y="1330081"/>
            <a:ext cx="7489850" cy="4800844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52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12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difference between mean and median?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95" y="1729554"/>
            <a:ext cx="8229600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73097" y="1196752"/>
            <a:ext cx="71647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/>
              <a:t>Histogram </a:t>
            </a:r>
            <a:r>
              <a:rPr lang="en-US" sz="1800" dirty="0" smtClean="0"/>
              <a:t>of income.</a:t>
            </a:r>
            <a:br>
              <a:rPr lang="en-US" sz="1800" dirty="0" smtClean="0"/>
            </a:br>
            <a:r>
              <a:rPr lang="en-US" sz="1800" dirty="0" smtClean="0"/>
              <a:t>Chose your salary – mean or median?</a:t>
            </a:r>
            <a:endParaRPr lang="en-US" sz="1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statistics: Measure of variability</a:t>
            </a:r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368823" y="1232756"/>
            <a:ext cx="2967777" cy="49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600" dirty="0" smtClean="0">
                <a:solidFill>
                  <a:schemeClr val="accent1"/>
                </a:solidFill>
              </a:rPr>
              <a:t>Standard deviation</a:t>
            </a:r>
            <a:endParaRPr lang="en-US" sz="2600" dirty="0">
              <a:solidFill>
                <a:schemeClr val="accent1"/>
              </a:solidFill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0079092"/>
              </p:ext>
            </p:extLst>
          </p:nvPr>
        </p:nvGraphicFramePr>
        <p:xfrm>
          <a:off x="1568624" y="2060848"/>
          <a:ext cx="6426200" cy="332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4" imgW="1866600" imgH="965160" progId="Equation.3">
                  <p:embed/>
                </p:oleObj>
              </mc:Choice>
              <mc:Fallback>
                <p:oleObj name="Equation" r:id="rId4" imgW="186660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624" y="2060848"/>
                        <a:ext cx="6426200" cy="332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Descriptive statistics: measure of variability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152800" y="1371600"/>
            <a:ext cx="3479520" cy="494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600" dirty="0" smtClean="0">
                <a:solidFill>
                  <a:schemeClr val="accent1"/>
                </a:solidFill>
              </a:rPr>
              <a:t>Coefficient of variation</a:t>
            </a:r>
            <a:endParaRPr lang="en-US" sz="26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290394"/>
              </p:ext>
            </p:extLst>
          </p:nvPr>
        </p:nvGraphicFramePr>
        <p:xfrm>
          <a:off x="1487760" y="2514600"/>
          <a:ext cx="6705600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Equation" r:id="rId4" imgW="2082600" imgH="660240" progId="Equation.3">
                  <p:embed/>
                </p:oleObj>
              </mc:Choice>
              <mc:Fallback>
                <p:oleObj name="Equation" r:id="rId4" imgW="20826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760" y="2514600"/>
                        <a:ext cx="6705600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Data Analysis, 2016-04-22   © 2015 LafargeHolcim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4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LH1004"/>
  <p:tag name="BRAND" val="100"/>
  <p:tag name="LOGO" val="100"/>
  <p:tag name="LANGUAGE" val="1033"/>
  <p:tag name="DATE" val="2016-04-22"/>
  <p:tag name="CLASSIFICATION" val="0"/>
  <p:tag name="SHORTTITLE" val="Data Analysis"/>
  <p:tag name="COPYRIGHTYEAR" val="2015"/>
  <p:tag name="LEGALTEXT" val="LafargeHolci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heme/theme1.xml><?xml version="1.0" encoding="utf-8"?>
<a:theme xmlns:a="http://schemas.openxmlformats.org/drawingml/2006/main" name="LafargeHolcim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marL="180975" indent="-180975">
          <a:buClr>
            <a:schemeClr val="accent1"/>
          </a:buClr>
          <a:buFont typeface="Arial" panose="020B0604020202020204" pitchFamily="34" charset="0"/>
          <a:buChar char="•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3502</Words>
  <Application>Microsoft Office PowerPoint</Application>
  <PresentationFormat>A4 Paper (210x297 mm)</PresentationFormat>
  <Paragraphs>600</Paragraphs>
  <Slides>68</Slides>
  <Notes>48</Notes>
  <HiddenSlides>10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LafargeHolcim</vt:lpstr>
      <vt:lpstr>Equation</vt:lpstr>
      <vt:lpstr>Photo Editor Photo</vt:lpstr>
      <vt:lpstr>Bitmap Image</vt:lpstr>
      <vt:lpstr>Quality and Process Data Analysis</vt:lpstr>
      <vt:lpstr>Data evaluation in practice</vt:lpstr>
      <vt:lpstr>Objectives</vt:lpstr>
      <vt:lpstr>Agenda (Process Data Analysis)</vt:lpstr>
      <vt:lpstr>Descriptive statistics: Measure of location</vt:lpstr>
      <vt:lpstr>Descriptive statistics: Measure of location</vt:lpstr>
      <vt:lpstr>What is the difference between mean and median?</vt:lpstr>
      <vt:lpstr>Descriptive statistics: Measure of variability</vt:lpstr>
      <vt:lpstr>Descriptive statistics: measure of variability</vt:lpstr>
      <vt:lpstr>A useful chart: The boxplot</vt:lpstr>
      <vt:lpstr>A useful chart: The histogram</vt:lpstr>
      <vt:lpstr>Enabling the data analysis functions in Excel (version 2010)</vt:lpstr>
      <vt:lpstr>Enabling the data analysis functions in Excel (version 2007)</vt:lpstr>
      <vt:lpstr>Plot the histogram in Excel</vt:lpstr>
      <vt:lpstr>Example of a histogram: Particle size distribution</vt:lpstr>
      <vt:lpstr>Probability distribution: Normal distribution</vt:lpstr>
      <vt:lpstr>How to use the standardized normal distribution</vt:lpstr>
      <vt:lpstr>How many samples (%) are below the min. target of 28 Mpa?</vt:lpstr>
      <vt:lpstr>PowerPoint Presentation</vt:lpstr>
      <vt:lpstr>Example continued</vt:lpstr>
      <vt:lpstr>Solution: The new average target has to be set at 37.2 MPa  </vt:lpstr>
      <vt:lpstr>Criteria for normal distribution</vt:lpstr>
      <vt:lpstr>Kurtosis</vt:lpstr>
      <vt:lpstr>Skewness</vt:lpstr>
      <vt:lpstr>Example: Normal distribution</vt:lpstr>
      <vt:lpstr>Example: Skewed distribution</vt:lpstr>
      <vt:lpstr>Statistical tests – what can they do for me?</vt:lpstr>
      <vt:lpstr>Statistical tests – the procedure is always the same</vt:lpstr>
      <vt:lpstr>Example: Sample representativeness</vt:lpstr>
      <vt:lpstr>Data</vt:lpstr>
      <vt:lpstr>Step 1: Visualize data</vt:lpstr>
      <vt:lpstr>Statistical test – Paired t-test</vt:lpstr>
      <vt:lpstr>Paired t-test (in 5 steps)</vt:lpstr>
      <vt:lpstr>Paired t-test (in 5 steps)</vt:lpstr>
      <vt:lpstr>Paired t-test (in 5 steps)</vt:lpstr>
      <vt:lpstr>Correlation is used to quantify the relationship between TWO or more parameters</vt:lpstr>
      <vt:lpstr>Correlation – linear correlation</vt:lpstr>
      <vt:lpstr>Regression – linear regression</vt:lpstr>
      <vt:lpstr>Linear regression is used to mathematically define the relation between two variables</vt:lpstr>
      <vt:lpstr>What is a multiple linear regression?</vt:lpstr>
      <vt:lpstr>Example – Do you think there is a strong correlation?</vt:lpstr>
      <vt:lpstr>Agenda (Process Data Analysis)</vt:lpstr>
      <vt:lpstr>Importance of amount of data and outliers.</vt:lpstr>
      <vt:lpstr>Outliers can be disturbing when calculating averages</vt:lpstr>
      <vt:lpstr>Causes of outliers in quality data</vt:lpstr>
      <vt:lpstr>Outliers can be ‘real’ values!</vt:lpstr>
      <vt:lpstr>How to identify outliers</vt:lpstr>
      <vt:lpstr>Dixon’s test (n&lt;26)</vt:lpstr>
      <vt:lpstr>Dixon’s test: significance limits rjk</vt:lpstr>
      <vt:lpstr>Grubb’s Test (repetition of 4 steps)</vt:lpstr>
      <vt:lpstr>Critical G values</vt:lpstr>
      <vt:lpstr>Example: SiO2 content of low grade limestone - outliers</vt:lpstr>
      <vt:lpstr>Example – Grubb’s Test</vt:lpstr>
      <vt:lpstr>Example – Grubb’s Test</vt:lpstr>
      <vt:lpstr>Example – Grubb’s Test - Finding Outliers</vt:lpstr>
      <vt:lpstr>Be careful with outliers</vt:lpstr>
      <vt:lpstr>Remember: Visualize data</vt:lpstr>
      <vt:lpstr>Guidelines how to make readable charts</vt:lpstr>
      <vt:lpstr>Summary / Conclusion – What did we just learn?</vt:lpstr>
      <vt:lpstr>THE END</vt:lpstr>
      <vt:lpstr>PowerPoint Presentation</vt:lpstr>
      <vt:lpstr>Graphical analysis. Data distribution</vt:lpstr>
      <vt:lpstr>Graphical analysis: Variables over time</vt:lpstr>
      <vt:lpstr>Graphical Analysis: Relationship between variables</vt:lpstr>
      <vt:lpstr>Hypothesis test: 1 variable</vt:lpstr>
      <vt:lpstr>Hypothesis Test: 2 variables</vt:lpstr>
      <vt:lpstr>Hypothesis Test: 3 or more variables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and Process Data Analysis</dc:title>
  <dc:creator>Monika Richter</dc:creator>
  <cp:lastModifiedBy>Astrid Gruskovnjak</cp:lastModifiedBy>
  <cp:revision>72</cp:revision>
  <cp:lastPrinted>2016-04-14T14:23:46Z</cp:lastPrinted>
  <dcterms:created xsi:type="dcterms:W3CDTF">2015-07-13T09:18:26Z</dcterms:created>
  <dcterms:modified xsi:type="dcterms:W3CDTF">2016-04-22T11:23:20Z</dcterms:modified>
</cp:coreProperties>
</file>